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0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1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2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3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4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4"/>
    <p:sldMasterId id="2147483720" r:id="rId5"/>
    <p:sldMasterId id="2147483733" r:id="rId6"/>
  </p:sldMasterIdLst>
  <p:notesMasterIdLst>
    <p:notesMasterId r:id="rId31"/>
  </p:notesMasterIdLst>
  <p:handoutMasterIdLst>
    <p:handoutMasterId r:id="rId32"/>
  </p:handoutMasterIdLst>
  <p:sldIdLst>
    <p:sldId id="2542" r:id="rId7"/>
    <p:sldId id="2551" r:id="rId8"/>
    <p:sldId id="2555" r:id="rId9"/>
    <p:sldId id="2552" r:id="rId10"/>
    <p:sldId id="2537" r:id="rId11"/>
    <p:sldId id="2466" r:id="rId12"/>
    <p:sldId id="2468" r:id="rId13"/>
    <p:sldId id="2558" r:id="rId14"/>
    <p:sldId id="2499" r:id="rId15"/>
    <p:sldId id="2540" r:id="rId16"/>
    <p:sldId id="2470" r:id="rId17"/>
    <p:sldId id="272" r:id="rId18"/>
    <p:sldId id="290" r:id="rId19"/>
    <p:sldId id="300" r:id="rId20"/>
    <p:sldId id="291" r:id="rId21"/>
    <p:sldId id="292" r:id="rId22"/>
    <p:sldId id="293" r:id="rId23"/>
    <p:sldId id="297" r:id="rId24"/>
    <p:sldId id="298" r:id="rId25"/>
    <p:sldId id="299" r:id="rId26"/>
    <p:sldId id="301" r:id="rId27"/>
    <p:sldId id="2533" r:id="rId28"/>
    <p:sldId id="2543" r:id="rId29"/>
    <p:sldId id="2557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369" autoAdjust="0"/>
    <p:restoredTop sz="94660"/>
  </p:normalViewPr>
  <p:slideViewPr>
    <p:cSldViewPr snapToGrid="0">
      <p:cViewPr varScale="1">
        <p:scale>
          <a:sx n="91" d="100"/>
          <a:sy n="91" d="100"/>
        </p:scale>
        <p:origin x="77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-1680"/>
    </p:cViewPr>
  </p:sorterViewPr>
  <p:notesViewPr>
    <p:cSldViewPr snapToGrid="0">
      <p:cViewPr varScale="1">
        <p:scale>
          <a:sx n="75" d="100"/>
          <a:sy n="75" d="100"/>
        </p:scale>
        <p:origin x="2938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Relationship Id="rId8" Type="http://schemas.openxmlformats.org/officeDocument/2006/relationships/slide" Target="slides/slide2.xml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9C9804-ACCA-42E6-BEC7-98B6007EEFCE}" type="doc">
      <dgm:prSet loTypeId="urn:microsoft.com/office/officeart/2008/layout/LinedList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7953E30-8AE1-484A-81C1-231760567966}">
      <dgm:prSet custT="1"/>
      <dgm:spPr/>
      <dgm:t>
        <a:bodyPr/>
        <a:lstStyle/>
        <a:p>
          <a:r>
            <a:rPr lang="en-US" sz="2000" dirty="0"/>
            <a:t>If you are working with humans, you are working with trauma survivors</a:t>
          </a:r>
        </a:p>
      </dgm:t>
    </dgm:pt>
    <dgm:pt modelId="{ADFC2CFC-DCA0-4973-B64D-CBC7490C7F37}" type="parTrans" cxnId="{A0337138-AE70-4E35-9D5A-2E82133AB094}">
      <dgm:prSet/>
      <dgm:spPr/>
      <dgm:t>
        <a:bodyPr/>
        <a:lstStyle/>
        <a:p>
          <a:endParaRPr lang="en-US"/>
        </a:p>
      </dgm:t>
    </dgm:pt>
    <dgm:pt modelId="{33D83E26-28A9-4974-8F86-716C0FCAB8E6}" type="sibTrans" cxnId="{A0337138-AE70-4E35-9D5A-2E82133AB094}">
      <dgm:prSet/>
      <dgm:spPr/>
      <dgm:t>
        <a:bodyPr/>
        <a:lstStyle/>
        <a:p>
          <a:endParaRPr lang="en-US"/>
        </a:p>
      </dgm:t>
    </dgm:pt>
    <dgm:pt modelId="{6D2C63AF-E6A4-4DFF-A560-8A22126B9FDC}">
      <dgm:prSet custT="1"/>
      <dgm:spPr/>
      <dgm:t>
        <a:bodyPr/>
        <a:lstStyle/>
        <a:p>
          <a:r>
            <a:rPr lang="en-US" sz="1900" dirty="0"/>
            <a:t>Our staff’s past traumatic experiences will inevitably impact their performance and experience at work</a:t>
          </a:r>
        </a:p>
      </dgm:t>
    </dgm:pt>
    <dgm:pt modelId="{1FEEDC52-5430-4070-BA02-303BB1FDEB43}" type="parTrans" cxnId="{9F714FCD-E40F-4EEA-994C-4829E6A59AAF}">
      <dgm:prSet/>
      <dgm:spPr/>
      <dgm:t>
        <a:bodyPr/>
        <a:lstStyle/>
        <a:p>
          <a:endParaRPr lang="en-US"/>
        </a:p>
      </dgm:t>
    </dgm:pt>
    <dgm:pt modelId="{6F6366F0-4075-4C0A-BF19-399C8A8E776E}" type="sibTrans" cxnId="{9F714FCD-E40F-4EEA-994C-4829E6A59AAF}">
      <dgm:prSet/>
      <dgm:spPr/>
      <dgm:t>
        <a:bodyPr/>
        <a:lstStyle/>
        <a:p>
          <a:endParaRPr lang="en-US"/>
        </a:p>
      </dgm:t>
    </dgm:pt>
    <dgm:pt modelId="{2928F8BB-A59F-4B27-AE7C-99FC423E2D2F}">
      <dgm:prSet custT="1"/>
      <dgm:spPr/>
      <dgm:t>
        <a:bodyPr/>
        <a:lstStyle/>
        <a:p>
          <a:r>
            <a:rPr lang="en-US" sz="2000" dirty="0"/>
            <a:t>Staff members’ struggles with authority or relationships may relate to past trauma they experienced</a:t>
          </a:r>
        </a:p>
      </dgm:t>
    </dgm:pt>
    <dgm:pt modelId="{A500BE9A-5535-4679-A4DA-72FE9FF45D5C}" type="parTrans" cxnId="{E5DE0DA6-94D5-4104-9303-407FF1F59096}">
      <dgm:prSet/>
      <dgm:spPr/>
      <dgm:t>
        <a:bodyPr/>
        <a:lstStyle/>
        <a:p>
          <a:endParaRPr lang="en-US"/>
        </a:p>
      </dgm:t>
    </dgm:pt>
    <dgm:pt modelId="{3CAFC604-2E40-46D7-ACFB-9582348C51DB}" type="sibTrans" cxnId="{E5DE0DA6-94D5-4104-9303-407FF1F59096}">
      <dgm:prSet/>
      <dgm:spPr/>
      <dgm:t>
        <a:bodyPr/>
        <a:lstStyle/>
        <a:p>
          <a:endParaRPr lang="en-US"/>
        </a:p>
      </dgm:t>
    </dgm:pt>
    <dgm:pt modelId="{399A1861-7183-4826-9C14-2CFF13FB4F9A}">
      <dgm:prSet custT="1"/>
      <dgm:spPr/>
      <dgm:t>
        <a:bodyPr/>
        <a:lstStyle/>
        <a:p>
          <a:r>
            <a:rPr lang="en-US" sz="2000" dirty="0"/>
            <a:t>There is evidence that we unknowingly reenact our family roles within our workplaces</a:t>
          </a:r>
        </a:p>
      </dgm:t>
    </dgm:pt>
    <dgm:pt modelId="{AA21A2B6-FCB9-4683-B19D-C6DD62B0F497}" type="parTrans" cxnId="{0F8D2FEB-FE4A-4536-9147-876FED30C4FE}">
      <dgm:prSet/>
      <dgm:spPr/>
      <dgm:t>
        <a:bodyPr/>
        <a:lstStyle/>
        <a:p>
          <a:endParaRPr lang="en-US"/>
        </a:p>
      </dgm:t>
    </dgm:pt>
    <dgm:pt modelId="{0B368A3B-545E-4728-9355-B4E55C54C3C5}" type="sibTrans" cxnId="{0F8D2FEB-FE4A-4536-9147-876FED30C4FE}">
      <dgm:prSet/>
      <dgm:spPr/>
      <dgm:t>
        <a:bodyPr/>
        <a:lstStyle/>
        <a:p>
          <a:endParaRPr lang="en-US"/>
        </a:p>
      </dgm:t>
    </dgm:pt>
    <dgm:pt modelId="{7C25AEAB-27E5-49E9-B268-152B4A092BC5}">
      <dgm:prSet custT="1"/>
      <dgm:spPr/>
      <dgm:t>
        <a:bodyPr/>
        <a:lstStyle/>
        <a:p>
          <a:r>
            <a:rPr lang="en-US" sz="2000"/>
            <a:t>We have a responsibility to support our staff and avoid creating retraumatizing experiences at work</a:t>
          </a:r>
        </a:p>
      </dgm:t>
    </dgm:pt>
    <dgm:pt modelId="{1D3BC0CD-3475-4F66-8F3F-E85D98337D69}" type="parTrans" cxnId="{C45F9E29-4BFB-47DE-A78A-A717B2A01BDC}">
      <dgm:prSet/>
      <dgm:spPr/>
      <dgm:t>
        <a:bodyPr/>
        <a:lstStyle/>
        <a:p>
          <a:endParaRPr lang="en-US"/>
        </a:p>
      </dgm:t>
    </dgm:pt>
    <dgm:pt modelId="{41B2FCDE-4AA2-4D28-B8AC-CA921AF13A77}" type="sibTrans" cxnId="{C45F9E29-4BFB-47DE-A78A-A717B2A01BDC}">
      <dgm:prSet/>
      <dgm:spPr/>
      <dgm:t>
        <a:bodyPr/>
        <a:lstStyle/>
        <a:p>
          <a:endParaRPr lang="en-US"/>
        </a:p>
      </dgm:t>
    </dgm:pt>
    <dgm:pt modelId="{67118FF8-AA26-43A7-84AF-A6B1F9AD1E1B}">
      <dgm:prSet custT="1"/>
      <dgm:spPr/>
      <dgm:t>
        <a:bodyPr/>
        <a:lstStyle/>
        <a:p>
          <a:r>
            <a:rPr lang="en-US" sz="2000"/>
            <a:t>Many staff will experience trauma, loss, or adversity on the job at some point</a:t>
          </a:r>
        </a:p>
      </dgm:t>
    </dgm:pt>
    <dgm:pt modelId="{8D966CC1-7451-4066-85D7-7AB02B91A402}" type="parTrans" cxnId="{EF0D6D62-D0AE-4B53-935D-EA60075834DC}">
      <dgm:prSet/>
      <dgm:spPr/>
      <dgm:t>
        <a:bodyPr/>
        <a:lstStyle/>
        <a:p>
          <a:endParaRPr lang="en-US"/>
        </a:p>
      </dgm:t>
    </dgm:pt>
    <dgm:pt modelId="{07FBB403-FC55-4EF1-B5F6-23AB19EE3A96}" type="sibTrans" cxnId="{EF0D6D62-D0AE-4B53-935D-EA60075834DC}">
      <dgm:prSet/>
      <dgm:spPr/>
      <dgm:t>
        <a:bodyPr/>
        <a:lstStyle/>
        <a:p>
          <a:endParaRPr lang="en-US"/>
        </a:p>
      </dgm:t>
    </dgm:pt>
    <dgm:pt modelId="{B514D79B-2F6E-4D84-A6C3-24A98C04C9D5}">
      <dgm:prSet custT="1"/>
      <dgm:spPr/>
      <dgm:t>
        <a:bodyPr/>
        <a:lstStyle/>
        <a:p>
          <a:r>
            <a:rPr lang="en-US" sz="2000" dirty="0"/>
            <a:t>When staff feel connected and safe, they perform at their best</a:t>
          </a:r>
        </a:p>
      </dgm:t>
    </dgm:pt>
    <dgm:pt modelId="{FC9ED53E-D448-4445-A6B9-DB10F537DDED}" type="parTrans" cxnId="{D3D60A52-40D3-4D9C-B696-FA819B0D148C}">
      <dgm:prSet/>
      <dgm:spPr/>
      <dgm:t>
        <a:bodyPr/>
        <a:lstStyle/>
        <a:p>
          <a:endParaRPr lang="en-US"/>
        </a:p>
      </dgm:t>
    </dgm:pt>
    <dgm:pt modelId="{254E815C-DF2E-47BE-A2F9-F903A314D137}" type="sibTrans" cxnId="{D3D60A52-40D3-4D9C-B696-FA819B0D148C}">
      <dgm:prSet/>
      <dgm:spPr/>
      <dgm:t>
        <a:bodyPr/>
        <a:lstStyle/>
        <a:p>
          <a:endParaRPr lang="en-US"/>
        </a:p>
      </dgm:t>
    </dgm:pt>
    <dgm:pt modelId="{0BB21253-8376-4C53-89FA-F0C4CFD8CEC8}" type="pres">
      <dgm:prSet presAssocID="{699C9804-ACCA-42E6-BEC7-98B6007EEFCE}" presName="vert0" presStyleCnt="0">
        <dgm:presLayoutVars>
          <dgm:dir/>
          <dgm:animOne val="branch"/>
          <dgm:animLvl val="lvl"/>
        </dgm:presLayoutVars>
      </dgm:prSet>
      <dgm:spPr/>
    </dgm:pt>
    <dgm:pt modelId="{94A4C833-C7DA-4F3B-BAC0-43849A988A76}" type="pres">
      <dgm:prSet presAssocID="{D7953E30-8AE1-484A-81C1-231760567966}" presName="thickLine" presStyleLbl="alignNode1" presStyleIdx="0" presStyleCnt="7"/>
      <dgm:spPr/>
    </dgm:pt>
    <dgm:pt modelId="{08FFDB33-B1CC-4E9E-86E0-22CD902EEB60}" type="pres">
      <dgm:prSet presAssocID="{D7953E30-8AE1-484A-81C1-231760567966}" presName="horz1" presStyleCnt="0"/>
      <dgm:spPr/>
    </dgm:pt>
    <dgm:pt modelId="{F166239F-24E2-4587-BDE6-7E47707BD447}" type="pres">
      <dgm:prSet presAssocID="{D7953E30-8AE1-484A-81C1-231760567966}" presName="tx1" presStyleLbl="revTx" presStyleIdx="0" presStyleCnt="7"/>
      <dgm:spPr/>
    </dgm:pt>
    <dgm:pt modelId="{7B82A570-D2BF-403A-A8FB-231707B8C798}" type="pres">
      <dgm:prSet presAssocID="{D7953E30-8AE1-484A-81C1-231760567966}" presName="vert1" presStyleCnt="0"/>
      <dgm:spPr/>
    </dgm:pt>
    <dgm:pt modelId="{CB1DA779-4CB9-4DB3-B013-00F011F62AB0}" type="pres">
      <dgm:prSet presAssocID="{6D2C63AF-E6A4-4DFF-A560-8A22126B9FDC}" presName="thickLine" presStyleLbl="alignNode1" presStyleIdx="1" presStyleCnt="7"/>
      <dgm:spPr/>
    </dgm:pt>
    <dgm:pt modelId="{8ABEBFC7-406F-4DDA-87E9-6D503E3256D3}" type="pres">
      <dgm:prSet presAssocID="{6D2C63AF-E6A4-4DFF-A560-8A22126B9FDC}" presName="horz1" presStyleCnt="0"/>
      <dgm:spPr/>
    </dgm:pt>
    <dgm:pt modelId="{B4E333B7-D624-460E-8BD5-7A7D008E94DE}" type="pres">
      <dgm:prSet presAssocID="{6D2C63AF-E6A4-4DFF-A560-8A22126B9FDC}" presName="tx1" presStyleLbl="revTx" presStyleIdx="1" presStyleCnt="7"/>
      <dgm:spPr/>
    </dgm:pt>
    <dgm:pt modelId="{E8CC377C-4CEA-469D-AEB5-0C0B66792AC5}" type="pres">
      <dgm:prSet presAssocID="{6D2C63AF-E6A4-4DFF-A560-8A22126B9FDC}" presName="vert1" presStyleCnt="0"/>
      <dgm:spPr/>
    </dgm:pt>
    <dgm:pt modelId="{6FB6A3F1-B3A2-4356-BB0F-D910317A13A1}" type="pres">
      <dgm:prSet presAssocID="{2928F8BB-A59F-4B27-AE7C-99FC423E2D2F}" presName="thickLine" presStyleLbl="alignNode1" presStyleIdx="2" presStyleCnt="7"/>
      <dgm:spPr/>
    </dgm:pt>
    <dgm:pt modelId="{0B55C753-B4F9-4415-9782-904C2717FA51}" type="pres">
      <dgm:prSet presAssocID="{2928F8BB-A59F-4B27-AE7C-99FC423E2D2F}" presName="horz1" presStyleCnt="0"/>
      <dgm:spPr/>
    </dgm:pt>
    <dgm:pt modelId="{9238CF0B-B53A-44E6-AE5B-2A03962303F4}" type="pres">
      <dgm:prSet presAssocID="{2928F8BB-A59F-4B27-AE7C-99FC423E2D2F}" presName="tx1" presStyleLbl="revTx" presStyleIdx="2" presStyleCnt="7"/>
      <dgm:spPr/>
    </dgm:pt>
    <dgm:pt modelId="{BF3105C8-4EFE-474B-8D2F-096C382CDEA0}" type="pres">
      <dgm:prSet presAssocID="{2928F8BB-A59F-4B27-AE7C-99FC423E2D2F}" presName="vert1" presStyleCnt="0"/>
      <dgm:spPr/>
    </dgm:pt>
    <dgm:pt modelId="{37284832-8953-4F48-B9F7-E64BB0AEEC5C}" type="pres">
      <dgm:prSet presAssocID="{399A1861-7183-4826-9C14-2CFF13FB4F9A}" presName="thickLine" presStyleLbl="alignNode1" presStyleIdx="3" presStyleCnt="7"/>
      <dgm:spPr/>
    </dgm:pt>
    <dgm:pt modelId="{8A06B176-6238-4BCA-A495-67AE2E8F0599}" type="pres">
      <dgm:prSet presAssocID="{399A1861-7183-4826-9C14-2CFF13FB4F9A}" presName="horz1" presStyleCnt="0"/>
      <dgm:spPr/>
    </dgm:pt>
    <dgm:pt modelId="{84EC8519-D372-4B7B-A6BB-3ABAB2CA61D2}" type="pres">
      <dgm:prSet presAssocID="{399A1861-7183-4826-9C14-2CFF13FB4F9A}" presName="tx1" presStyleLbl="revTx" presStyleIdx="3" presStyleCnt="7"/>
      <dgm:spPr/>
    </dgm:pt>
    <dgm:pt modelId="{0B2640B7-ADB9-4760-A315-A5AFFE505C9B}" type="pres">
      <dgm:prSet presAssocID="{399A1861-7183-4826-9C14-2CFF13FB4F9A}" presName="vert1" presStyleCnt="0"/>
      <dgm:spPr/>
    </dgm:pt>
    <dgm:pt modelId="{17D68710-4554-4D10-AD9D-4D86DDA45611}" type="pres">
      <dgm:prSet presAssocID="{7C25AEAB-27E5-49E9-B268-152B4A092BC5}" presName="thickLine" presStyleLbl="alignNode1" presStyleIdx="4" presStyleCnt="7"/>
      <dgm:spPr/>
    </dgm:pt>
    <dgm:pt modelId="{EFB7E57A-E4BE-41B7-99A8-EF245EA22ED1}" type="pres">
      <dgm:prSet presAssocID="{7C25AEAB-27E5-49E9-B268-152B4A092BC5}" presName="horz1" presStyleCnt="0"/>
      <dgm:spPr/>
    </dgm:pt>
    <dgm:pt modelId="{111FEB1D-C16B-4918-A28D-1529A023099F}" type="pres">
      <dgm:prSet presAssocID="{7C25AEAB-27E5-49E9-B268-152B4A092BC5}" presName="tx1" presStyleLbl="revTx" presStyleIdx="4" presStyleCnt="7"/>
      <dgm:spPr/>
    </dgm:pt>
    <dgm:pt modelId="{D0A0E991-6E4C-49AF-B17E-7FDC975DC493}" type="pres">
      <dgm:prSet presAssocID="{7C25AEAB-27E5-49E9-B268-152B4A092BC5}" presName="vert1" presStyleCnt="0"/>
      <dgm:spPr/>
    </dgm:pt>
    <dgm:pt modelId="{DEB84586-3103-4D79-8BE5-D16CEC6D87FC}" type="pres">
      <dgm:prSet presAssocID="{67118FF8-AA26-43A7-84AF-A6B1F9AD1E1B}" presName="thickLine" presStyleLbl="alignNode1" presStyleIdx="5" presStyleCnt="7"/>
      <dgm:spPr/>
    </dgm:pt>
    <dgm:pt modelId="{9AFF956A-7D12-4462-BAD8-B1053165DC47}" type="pres">
      <dgm:prSet presAssocID="{67118FF8-AA26-43A7-84AF-A6B1F9AD1E1B}" presName="horz1" presStyleCnt="0"/>
      <dgm:spPr/>
    </dgm:pt>
    <dgm:pt modelId="{1976CBDF-32B9-40BE-95BC-FF1FA3CCE550}" type="pres">
      <dgm:prSet presAssocID="{67118FF8-AA26-43A7-84AF-A6B1F9AD1E1B}" presName="tx1" presStyleLbl="revTx" presStyleIdx="5" presStyleCnt="7"/>
      <dgm:spPr/>
    </dgm:pt>
    <dgm:pt modelId="{B1303C7B-C2BD-41E0-B5E1-049371760220}" type="pres">
      <dgm:prSet presAssocID="{67118FF8-AA26-43A7-84AF-A6B1F9AD1E1B}" presName="vert1" presStyleCnt="0"/>
      <dgm:spPr/>
    </dgm:pt>
    <dgm:pt modelId="{AABCBED8-752D-4EC7-A4F1-267ECA8AB95E}" type="pres">
      <dgm:prSet presAssocID="{B514D79B-2F6E-4D84-A6C3-24A98C04C9D5}" presName="thickLine" presStyleLbl="alignNode1" presStyleIdx="6" presStyleCnt="7"/>
      <dgm:spPr/>
    </dgm:pt>
    <dgm:pt modelId="{294574DF-4A1F-4C8F-AD63-5890EAB2005C}" type="pres">
      <dgm:prSet presAssocID="{B514D79B-2F6E-4D84-A6C3-24A98C04C9D5}" presName="horz1" presStyleCnt="0"/>
      <dgm:spPr/>
    </dgm:pt>
    <dgm:pt modelId="{E80E6AA8-CCA1-488F-9452-C99CAF5753E5}" type="pres">
      <dgm:prSet presAssocID="{B514D79B-2F6E-4D84-A6C3-24A98C04C9D5}" presName="tx1" presStyleLbl="revTx" presStyleIdx="6" presStyleCnt="7"/>
      <dgm:spPr/>
    </dgm:pt>
    <dgm:pt modelId="{40E8FF89-521A-47FD-9A7B-3531E0E42527}" type="pres">
      <dgm:prSet presAssocID="{B514D79B-2F6E-4D84-A6C3-24A98C04C9D5}" presName="vert1" presStyleCnt="0"/>
      <dgm:spPr/>
    </dgm:pt>
  </dgm:ptLst>
  <dgm:cxnLst>
    <dgm:cxn modelId="{3310D717-E00C-4501-A141-E496487727D4}" type="presOf" srcId="{D7953E30-8AE1-484A-81C1-231760567966}" destId="{F166239F-24E2-4587-BDE6-7E47707BD447}" srcOrd="0" destOrd="0" presId="urn:microsoft.com/office/officeart/2008/layout/LinedList"/>
    <dgm:cxn modelId="{C45F9E29-4BFB-47DE-A78A-A717B2A01BDC}" srcId="{699C9804-ACCA-42E6-BEC7-98B6007EEFCE}" destId="{7C25AEAB-27E5-49E9-B268-152B4A092BC5}" srcOrd="4" destOrd="0" parTransId="{1D3BC0CD-3475-4F66-8F3F-E85D98337D69}" sibTransId="{41B2FCDE-4AA2-4D28-B8AC-CA921AF13A77}"/>
    <dgm:cxn modelId="{8DF3402A-5C9F-4FB2-A411-0EB1FC6884FB}" type="presOf" srcId="{6D2C63AF-E6A4-4DFF-A560-8A22126B9FDC}" destId="{B4E333B7-D624-460E-8BD5-7A7D008E94DE}" srcOrd="0" destOrd="0" presId="urn:microsoft.com/office/officeart/2008/layout/LinedList"/>
    <dgm:cxn modelId="{A0337138-AE70-4E35-9D5A-2E82133AB094}" srcId="{699C9804-ACCA-42E6-BEC7-98B6007EEFCE}" destId="{D7953E30-8AE1-484A-81C1-231760567966}" srcOrd="0" destOrd="0" parTransId="{ADFC2CFC-DCA0-4973-B64D-CBC7490C7F37}" sibTransId="{33D83E26-28A9-4974-8F86-716C0FCAB8E6}"/>
    <dgm:cxn modelId="{EACA8C3C-39C0-4759-96E4-1C78E412A104}" type="presOf" srcId="{2928F8BB-A59F-4B27-AE7C-99FC423E2D2F}" destId="{9238CF0B-B53A-44E6-AE5B-2A03962303F4}" srcOrd="0" destOrd="0" presId="urn:microsoft.com/office/officeart/2008/layout/LinedList"/>
    <dgm:cxn modelId="{9AF6F23E-EBCD-4AA2-B476-49F868B54749}" type="presOf" srcId="{B514D79B-2F6E-4D84-A6C3-24A98C04C9D5}" destId="{E80E6AA8-CCA1-488F-9452-C99CAF5753E5}" srcOrd="0" destOrd="0" presId="urn:microsoft.com/office/officeart/2008/layout/LinedList"/>
    <dgm:cxn modelId="{EF0D6D62-D0AE-4B53-935D-EA60075834DC}" srcId="{699C9804-ACCA-42E6-BEC7-98B6007EEFCE}" destId="{67118FF8-AA26-43A7-84AF-A6B1F9AD1E1B}" srcOrd="5" destOrd="0" parTransId="{8D966CC1-7451-4066-85D7-7AB02B91A402}" sibTransId="{07FBB403-FC55-4EF1-B5F6-23AB19EE3A96}"/>
    <dgm:cxn modelId="{D3D60A52-40D3-4D9C-B696-FA819B0D148C}" srcId="{699C9804-ACCA-42E6-BEC7-98B6007EEFCE}" destId="{B514D79B-2F6E-4D84-A6C3-24A98C04C9D5}" srcOrd="6" destOrd="0" parTransId="{FC9ED53E-D448-4445-A6B9-DB10F537DDED}" sibTransId="{254E815C-DF2E-47BE-A2F9-F903A314D137}"/>
    <dgm:cxn modelId="{8C9F2C84-F6E6-41BF-8F46-8057B4E78025}" type="presOf" srcId="{699C9804-ACCA-42E6-BEC7-98B6007EEFCE}" destId="{0BB21253-8376-4C53-89FA-F0C4CFD8CEC8}" srcOrd="0" destOrd="0" presId="urn:microsoft.com/office/officeart/2008/layout/LinedList"/>
    <dgm:cxn modelId="{872BA88F-927C-4B94-B911-2CD811A2BAFE}" type="presOf" srcId="{7C25AEAB-27E5-49E9-B268-152B4A092BC5}" destId="{111FEB1D-C16B-4918-A28D-1529A023099F}" srcOrd="0" destOrd="0" presId="urn:microsoft.com/office/officeart/2008/layout/LinedList"/>
    <dgm:cxn modelId="{E5DE0DA6-94D5-4104-9303-407FF1F59096}" srcId="{699C9804-ACCA-42E6-BEC7-98B6007EEFCE}" destId="{2928F8BB-A59F-4B27-AE7C-99FC423E2D2F}" srcOrd="2" destOrd="0" parTransId="{A500BE9A-5535-4679-A4DA-72FE9FF45D5C}" sibTransId="{3CAFC604-2E40-46D7-ACFB-9582348C51DB}"/>
    <dgm:cxn modelId="{9F714FCD-E40F-4EEA-994C-4829E6A59AAF}" srcId="{699C9804-ACCA-42E6-BEC7-98B6007EEFCE}" destId="{6D2C63AF-E6A4-4DFF-A560-8A22126B9FDC}" srcOrd="1" destOrd="0" parTransId="{1FEEDC52-5430-4070-BA02-303BB1FDEB43}" sibTransId="{6F6366F0-4075-4C0A-BF19-399C8A8E776E}"/>
    <dgm:cxn modelId="{73E808E4-726E-456C-A7CD-89FCED60A7C8}" type="presOf" srcId="{67118FF8-AA26-43A7-84AF-A6B1F9AD1E1B}" destId="{1976CBDF-32B9-40BE-95BC-FF1FA3CCE550}" srcOrd="0" destOrd="0" presId="urn:microsoft.com/office/officeart/2008/layout/LinedList"/>
    <dgm:cxn modelId="{0F8D2FEB-FE4A-4536-9147-876FED30C4FE}" srcId="{699C9804-ACCA-42E6-BEC7-98B6007EEFCE}" destId="{399A1861-7183-4826-9C14-2CFF13FB4F9A}" srcOrd="3" destOrd="0" parTransId="{AA21A2B6-FCB9-4683-B19D-C6DD62B0F497}" sibTransId="{0B368A3B-545E-4728-9355-B4E55C54C3C5}"/>
    <dgm:cxn modelId="{C3F656ED-E037-47A3-A9B1-AE0CC1CEF992}" type="presOf" srcId="{399A1861-7183-4826-9C14-2CFF13FB4F9A}" destId="{84EC8519-D372-4B7B-A6BB-3ABAB2CA61D2}" srcOrd="0" destOrd="0" presId="urn:microsoft.com/office/officeart/2008/layout/LinedList"/>
    <dgm:cxn modelId="{FBF9AD7B-4D5A-4D54-8690-369C555FC861}" type="presParOf" srcId="{0BB21253-8376-4C53-89FA-F0C4CFD8CEC8}" destId="{94A4C833-C7DA-4F3B-BAC0-43849A988A76}" srcOrd="0" destOrd="0" presId="urn:microsoft.com/office/officeart/2008/layout/LinedList"/>
    <dgm:cxn modelId="{AC0F1260-61B6-4883-A486-7BA9CD9243DB}" type="presParOf" srcId="{0BB21253-8376-4C53-89FA-F0C4CFD8CEC8}" destId="{08FFDB33-B1CC-4E9E-86E0-22CD902EEB60}" srcOrd="1" destOrd="0" presId="urn:microsoft.com/office/officeart/2008/layout/LinedList"/>
    <dgm:cxn modelId="{2052FF2C-896D-470D-B3E5-482569FBAC34}" type="presParOf" srcId="{08FFDB33-B1CC-4E9E-86E0-22CD902EEB60}" destId="{F166239F-24E2-4587-BDE6-7E47707BD447}" srcOrd="0" destOrd="0" presId="urn:microsoft.com/office/officeart/2008/layout/LinedList"/>
    <dgm:cxn modelId="{6031BDD3-C3C1-4DAE-8221-A5CC3FAA163E}" type="presParOf" srcId="{08FFDB33-B1CC-4E9E-86E0-22CD902EEB60}" destId="{7B82A570-D2BF-403A-A8FB-231707B8C798}" srcOrd="1" destOrd="0" presId="urn:microsoft.com/office/officeart/2008/layout/LinedList"/>
    <dgm:cxn modelId="{4FA854AF-E1B7-4C01-91CF-F2C9EFA4DDAB}" type="presParOf" srcId="{0BB21253-8376-4C53-89FA-F0C4CFD8CEC8}" destId="{CB1DA779-4CB9-4DB3-B013-00F011F62AB0}" srcOrd="2" destOrd="0" presId="urn:microsoft.com/office/officeart/2008/layout/LinedList"/>
    <dgm:cxn modelId="{0BA666A3-A023-4B9D-92EA-F3A5411E3C9F}" type="presParOf" srcId="{0BB21253-8376-4C53-89FA-F0C4CFD8CEC8}" destId="{8ABEBFC7-406F-4DDA-87E9-6D503E3256D3}" srcOrd="3" destOrd="0" presId="urn:microsoft.com/office/officeart/2008/layout/LinedList"/>
    <dgm:cxn modelId="{E9702AAC-9D63-4995-BBE0-784F00D4454C}" type="presParOf" srcId="{8ABEBFC7-406F-4DDA-87E9-6D503E3256D3}" destId="{B4E333B7-D624-460E-8BD5-7A7D008E94DE}" srcOrd="0" destOrd="0" presId="urn:microsoft.com/office/officeart/2008/layout/LinedList"/>
    <dgm:cxn modelId="{4FADD8FC-7C36-4473-B22E-F64C0E2EB0F0}" type="presParOf" srcId="{8ABEBFC7-406F-4DDA-87E9-6D503E3256D3}" destId="{E8CC377C-4CEA-469D-AEB5-0C0B66792AC5}" srcOrd="1" destOrd="0" presId="urn:microsoft.com/office/officeart/2008/layout/LinedList"/>
    <dgm:cxn modelId="{F19C4FBA-6DE5-4103-9AE1-3740997B3594}" type="presParOf" srcId="{0BB21253-8376-4C53-89FA-F0C4CFD8CEC8}" destId="{6FB6A3F1-B3A2-4356-BB0F-D910317A13A1}" srcOrd="4" destOrd="0" presId="urn:microsoft.com/office/officeart/2008/layout/LinedList"/>
    <dgm:cxn modelId="{643CD519-4C2F-4CF8-8F18-BF7B2B957710}" type="presParOf" srcId="{0BB21253-8376-4C53-89FA-F0C4CFD8CEC8}" destId="{0B55C753-B4F9-4415-9782-904C2717FA51}" srcOrd="5" destOrd="0" presId="urn:microsoft.com/office/officeart/2008/layout/LinedList"/>
    <dgm:cxn modelId="{8616E5C2-8A84-42D4-B627-7AEEEFB663AD}" type="presParOf" srcId="{0B55C753-B4F9-4415-9782-904C2717FA51}" destId="{9238CF0B-B53A-44E6-AE5B-2A03962303F4}" srcOrd="0" destOrd="0" presId="urn:microsoft.com/office/officeart/2008/layout/LinedList"/>
    <dgm:cxn modelId="{0F06EEEA-9296-45D1-A1BC-1C56871AA940}" type="presParOf" srcId="{0B55C753-B4F9-4415-9782-904C2717FA51}" destId="{BF3105C8-4EFE-474B-8D2F-096C382CDEA0}" srcOrd="1" destOrd="0" presId="urn:microsoft.com/office/officeart/2008/layout/LinedList"/>
    <dgm:cxn modelId="{2EFFC067-A3C4-460B-AB2F-84D038DF09DE}" type="presParOf" srcId="{0BB21253-8376-4C53-89FA-F0C4CFD8CEC8}" destId="{37284832-8953-4F48-B9F7-E64BB0AEEC5C}" srcOrd="6" destOrd="0" presId="urn:microsoft.com/office/officeart/2008/layout/LinedList"/>
    <dgm:cxn modelId="{742D4384-9E48-458D-8173-1D85713E61C7}" type="presParOf" srcId="{0BB21253-8376-4C53-89FA-F0C4CFD8CEC8}" destId="{8A06B176-6238-4BCA-A495-67AE2E8F0599}" srcOrd="7" destOrd="0" presId="urn:microsoft.com/office/officeart/2008/layout/LinedList"/>
    <dgm:cxn modelId="{8209FC0B-EB10-464C-A750-983B960130CF}" type="presParOf" srcId="{8A06B176-6238-4BCA-A495-67AE2E8F0599}" destId="{84EC8519-D372-4B7B-A6BB-3ABAB2CA61D2}" srcOrd="0" destOrd="0" presId="urn:microsoft.com/office/officeart/2008/layout/LinedList"/>
    <dgm:cxn modelId="{EB8F590C-F2F5-4880-A69D-4EF0C683E136}" type="presParOf" srcId="{8A06B176-6238-4BCA-A495-67AE2E8F0599}" destId="{0B2640B7-ADB9-4760-A315-A5AFFE505C9B}" srcOrd="1" destOrd="0" presId="urn:microsoft.com/office/officeart/2008/layout/LinedList"/>
    <dgm:cxn modelId="{9CB30725-26EF-489D-A448-DC29909CED66}" type="presParOf" srcId="{0BB21253-8376-4C53-89FA-F0C4CFD8CEC8}" destId="{17D68710-4554-4D10-AD9D-4D86DDA45611}" srcOrd="8" destOrd="0" presId="urn:microsoft.com/office/officeart/2008/layout/LinedList"/>
    <dgm:cxn modelId="{311679FE-AA01-424C-80A2-5BC25605FE69}" type="presParOf" srcId="{0BB21253-8376-4C53-89FA-F0C4CFD8CEC8}" destId="{EFB7E57A-E4BE-41B7-99A8-EF245EA22ED1}" srcOrd="9" destOrd="0" presId="urn:microsoft.com/office/officeart/2008/layout/LinedList"/>
    <dgm:cxn modelId="{60BDC960-EBD9-4598-9737-C05EA1E4B5FC}" type="presParOf" srcId="{EFB7E57A-E4BE-41B7-99A8-EF245EA22ED1}" destId="{111FEB1D-C16B-4918-A28D-1529A023099F}" srcOrd="0" destOrd="0" presId="urn:microsoft.com/office/officeart/2008/layout/LinedList"/>
    <dgm:cxn modelId="{1E9C9DA0-E36D-40A5-A541-F598B38AF70D}" type="presParOf" srcId="{EFB7E57A-E4BE-41B7-99A8-EF245EA22ED1}" destId="{D0A0E991-6E4C-49AF-B17E-7FDC975DC493}" srcOrd="1" destOrd="0" presId="urn:microsoft.com/office/officeart/2008/layout/LinedList"/>
    <dgm:cxn modelId="{DE62E3C1-116D-486F-93FE-9953DAE10FC1}" type="presParOf" srcId="{0BB21253-8376-4C53-89FA-F0C4CFD8CEC8}" destId="{DEB84586-3103-4D79-8BE5-D16CEC6D87FC}" srcOrd="10" destOrd="0" presId="urn:microsoft.com/office/officeart/2008/layout/LinedList"/>
    <dgm:cxn modelId="{3CA1D76E-736C-48B7-AB9B-D2EFAEF44BAE}" type="presParOf" srcId="{0BB21253-8376-4C53-89FA-F0C4CFD8CEC8}" destId="{9AFF956A-7D12-4462-BAD8-B1053165DC47}" srcOrd="11" destOrd="0" presId="urn:microsoft.com/office/officeart/2008/layout/LinedList"/>
    <dgm:cxn modelId="{A1CC1165-6D8E-4CA5-BFB2-A550E3F8FCFA}" type="presParOf" srcId="{9AFF956A-7D12-4462-BAD8-B1053165DC47}" destId="{1976CBDF-32B9-40BE-95BC-FF1FA3CCE550}" srcOrd="0" destOrd="0" presId="urn:microsoft.com/office/officeart/2008/layout/LinedList"/>
    <dgm:cxn modelId="{EFB159AC-92B3-4CDF-83D6-C47D600E9669}" type="presParOf" srcId="{9AFF956A-7D12-4462-BAD8-B1053165DC47}" destId="{B1303C7B-C2BD-41E0-B5E1-049371760220}" srcOrd="1" destOrd="0" presId="urn:microsoft.com/office/officeart/2008/layout/LinedList"/>
    <dgm:cxn modelId="{9B26E4BA-02E0-4C91-84C9-9E0FF0D61E6F}" type="presParOf" srcId="{0BB21253-8376-4C53-89FA-F0C4CFD8CEC8}" destId="{AABCBED8-752D-4EC7-A4F1-267ECA8AB95E}" srcOrd="12" destOrd="0" presId="urn:microsoft.com/office/officeart/2008/layout/LinedList"/>
    <dgm:cxn modelId="{FEA38615-6A17-4A13-9F95-545D1EB9C278}" type="presParOf" srcId="{0BB21253-8376-4C53-89FA-F0C4CFD8CEC8}" destId="{294574DF-4A1F-4C8F-AD63-5890EAB2005C}" srcOrd="13" destOrd="0" presId="urn:microsoft.com/office/officeart/2008/layout/LinedList"/>
    <dgm:cxn modelId="{090213B1-56E1-49C0-BAF9-524B422A4B47}" type="presParOf" srcId="{294574DF-4A1F-4C8F-AD63-5890EAB2005C}" destId="{E80E6AA8-CCA1-488F-9452-C99CAF5753E5}" srcOrd="0" destOrd="0" presId="urn:microsoft.com/office/officeart/2008/layout/LinedList"/>
    <dgm:cxn modelId="{3ACA4D8E-0D43-45E8-BFED-C6C8B362E667}" type="presParOf" srcId="{294574DF-4A1F-4C8F-AD63-5890EAB2005C}" destId="{40E8FF89-521A-47FD-9A7B-3531E0E4252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25C944C-4EB9-4C59-BEB9-AB3EFBFB038D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BC6FEBB3-3912-49D8-ACDF-5E564EFFD718}">
      <dgm:prSet/>
      <dgm:spPr/>
      <dgm:t>
        <a:bodyPr/>
        <a:lstStyle/>
        <a:p>
          <a:r>
            <a:rPr lang="en-US" dirty="0"/>
            <a:t>Trauma is inherently disempowering, silencing, and involuntary </a:t>
          </a:r>
        </a:p>
      </dgm:t>
    </dgm:pt>
    <dgm:pt modelId="{46FD8576-AA33-42D7-BC0B-5E9B5B61AC98}" type="parTrans" cxnId="{3769976D-AE5F-40B8-A2CF-49A96EB450C8}">
      <dgm:prSet/>
      <dgm:spPr/>
      <dgm:t>
        <a:bodyPr/>
        <a:lstStyle/>
        <a:p>
          <a:endParaRPr lang="en-US"/>
        </a:p>
      </dgm:t>
    </dgm:pt>
    <dgm:pt modelId="{340CB074-2C52-4DC2-9E10-4916DBCFCEC2}" type="sibTrans" cxnId="{3769976D-AE5F-40B8-A2CF-49A96EB450C8}">
      <dgm:prSet/>
      <dgm:spPr/>
      <dgm:t>
        <a:bodyPr/>
        <a:lstStyle/>
        <a:p>
          <a:endParaRPr lang="en-US"/>
        </a:p>
      </dgm:t>
    </dgm:pt>
    <dgm:pt modelId="{B8B00F55-42C5-4071-9F83-FAAB6C350C0C}">
      <dgm:prSet/>
      <dgm:spPr/>
      <dgm:t>
        <a:bodyPr/>
        <a:lstStyle/>
        <a:p>
          <a:r>
            <a:rPr lang="en-US" dirty="0"/>
            <a:t>Clients, community, and staff are empowered and supported</a:t>
          </a:r>
        </a:p>
      </dgm:t>
    </dgm:pt>
    <dgm:pt modelId="{1408395F-6C2F-4AB2-9F98-8337A9EFBEEB}" type="parTrans" cxnId="{F5EB49A8-BE40-435D-B84B-F9F4BCF0C730}">
      <dgm:prSet/>
      <dgm:spPr/>
      <dgm:t>
        <a:bodyPr/>
        <a:lstStyle/>
        <a:p>
          <a:endParaRPr lang="en-US"/>
        </a:p>
      </dgm:t>
    </dgm:pt>
    <dgm:pt modelId="{F76FD1E9-CFC9-40A4-8BB4-22B83DDFEB51}" type="sibTrans" cxnId="{F5EB49A8-BE40-435D-B84B-F9F4BCF0C730}">
      <dgm:prSet/>
      <dgm:spPr/>
      <dgm:t>
        <a:bodyPr/>
        <a:lstStyle/>
        <a:p>
          <a:endParaRPr lang="en-US"/>
        </a:p>
      </dgm:t>
    </dgm:pt>
    <dgm:pt modelId="{519D9E1B-08BC-4AA8-A7ED-3C4FAC7781D2}">
      <dgm:prSet/>
      <dgm:spPr/>
      <dgm:t>
        <a:bodyPr/>
        <a:lstStyle/>
        <a:p>
          <a:r>
            <a:rPr lang="en-US" dirty="0"/>
            <a:t>Voices are amplified, especially those less heard</a:t>
          </a:r>
        </a:p>
      </dgm:t>
    </dgm:pt>
    <dgm:pt modelId="{5E40D400-2D2E-4E64-9F50-399A6FF9041F}" type="parTrans" cxnId="{4756CAEA-9942-4832-9710-124F144D5AE5}">
      <dgm:prSet/>
      <dgm:spPr/>
      <dgm:t>
        <a:bodyPr/>
        <a:lstStyle/>
        <a:p>
          <a:endParaRPr lang="en-US"/>
        </a:p>
      </dgm:t>
    </dgm:pt>
    <dgm:pt modelId="{BC175841-49FD-4887-85D6-AB717AE9F898}" type="sibTrans" cxnId="{4756CAEA-9942-4832-9710-124F144D5AE5}">
      <dgm:prSet/>
      <dgm:spPr/>
      <dgm:t>
        <a:bodyPr/>
        <a:lstStyle/>
        <a:p>
          <a:endParaRPr lang="en-US"/>
        </a:p>
      </dgm:t>
    </dgm:pt>
    <dgm:pt modelId="{DFDE78D4-C56C-4365-BD4C-0608831106CA}">
      <dgm:prSet/>
      <dgm:spPr/>
      <dgm:t>
        <a:bodyPr/>
        <a:lstStyle/>
        <a:p>
          <a:r>
            <a:rPr lang="en-US" dirty="0"/>
            <a:t>Choices are provided and respected</a:t>
          </a:r>
        </a:p>
      </dgm:t>
    </dgm:pt>
    <dgm:pt modelId="{1EBC68E9-1ED5-4572-AC4A-5DBF33D88DDD}" type="parTrans" cxnId="{90CC2A99-AFA8-42D5-9C2F-37B0CA1DF23F}">
      <dgm:prSet/>
      <dgm:spPr/>
      <dgm:t>
        <a:bodyPr/>
        <a:lstStyle/>
        <a:p>
          <a:endParaRPr lang="en-US"/>
        </a:p>
      </dgm:t>
    </dgm:pt>
    <dgm:pt modelId="{7886D066-35D3-41BE-85CF-ACCB79F9DCD7}" type="sibTrans" cxnId="{90CC2A99-AFA8-42D5-9C2F-37B0CA1DF23F}">
      <dgm:prSet/>
      <dgm:spPr/>
      <dgm:t>
        <a:bodyPr/>
        <a:lstStyle/>
        <a:p>
          <a:endParaRPr lang="en-US"/>
        </a:p>
      </dgm:t>
    </dgm:pt>
    <dgm:pt modelId="{73E154C4-7EA9-4B1D-9315-66998251CDC2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P</a:t>
          </a:r>
          <a:r>
            <a: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sychological empowerment is positively correlated with employee outcomes, job satisfaction, commitment to the organization, and performance while being negatively correlated with staff strain and turnover (Seibert, Wang, &amp; Courtright, 2011)</a:t>
          </a:r>
          <a:endParaRPr lang="en-US" dirty="0"/>
        </a:p>
      </dgm:t>
    </dgm:pt>
    <dgm:pt modelId="{5C5C59C9-3E40-47DB-92A1-654C1777DF3B}" type="parTrans" cxnId="{03E12FEC-2B8D-4EED-9306-106288523EE8}">
      <dgm:prSet/>
      <dgm:spPr/>
      <dgm:t>
        <a:bodyPr/>
        <a:lstStyle/>
        <a:p>
          <a:endParaRPr lang="en-US"/>
        </a:p>
      </dgm:t>
    </dgm:pt>
    <dgm:pt modelId="{EB92F7AB-C37C-4E6B-97BB-3728C9C130BB}" type="sibTrans" cxnId="{03E12FEC-2B8D-4EED-9306-106288523EE8}">
      <dgm:prSet/>
      <dgm:spPr/>
      <dgm:t>
        <a:bodyPr/>
        <a:lstStyle/>
        <a:p>
          <a:endParaRPr lang="en-US"/>
        </a:p>
      </dgm:t>
    </dgm:pt>
    <dgm:pt modelId="{90A3B64E-89C1-42AF-8F93-53EB723BDD2A}" type="pres">
      <dgm:prSet presAssocID="{025C944C-4EB9-4C59-BEB9-AB3EFBFB038D}" presName="linear" presStyleCnt="0">
        <dgm:presLayoutVars>
          <dgm:animLvl val="lvl"/>
          <dgm:resizeHandles val="exact"/>
        </dgm:presLayoutVars>
      </dgm:prSet>
      <dgm:spPr/>
    </dgm:pt>
    <dgm:pt modelId="{DD5A6ABC-7403-4541-82C8-75932C83DE3E}" type="pres">
      <dgm:prSet presAssocID="{BC6FEBB3-3912-49D8-ACDF-5E564EFFD718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3AA7E12F-1635-4D02-B8AD-819A949127FC}" type="pres">
      <dgm:prSet presAssocID="{340CB074-2C52-4DC2-9E10-4916DBCFCEC2}" presName="spacer" presStyleCnt="0"/>
      <dgm:spPr/>
    </dgm:pt>
    <dgm:pt modelId="{3283550D-91A3-4666-93FF-FED78C9F7D33}" type="pres">
      <dgm:prSet presAssocID="{B8B00F55-42C5-4071-9F83-FAAB6C350C0C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11B50733-FB59-4AF5-B393-2B62E4B8E8AE}" type="pres">
      <dgm:prSet presAssocID="{F76FD1E9-CFC9-40A4-8BB4-22B83DDFEB51}" presName="spacer" presStyleCnt="0"/>
      <dgm:spPr/>
    </dgm:pt>
    <dgm:pt modelId="{96793242-8532-47EB-A68B-0703ABEE0D72}" type="pres">
      <dgm:prSet presAssocID="{519D9E1B-08BC-4AA8-A7ED-3C4FAC7781D2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25E4E3A1-C27D-4E3C-A2B4-7FAA9CFB3385}" type="pres">
      <dgm:prSet presAssocID="{BC175841-49FD-4887-85D6-AB717AE9F898}" presName="spacer" presStyleCnt="0"/>
      <dgm:spPr/>
    </dgm:pt>
    <dgm:pt modelId="{4BAA2C40-5651-40B0-A75C-2D2EA5BD52D7}" type="pres">
      <dgm:prSet presAssocID="{DFDE78D4-C56C-4365-BD4C-0608831106CA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8A38F3D4-A807-496F-9494-25B923AF317E}" type="pres">
      <dgm:prSet presAssocID="{7886D066-35D3-41BE-85CF-ACCB79F9DCD7}" presName="spacer" presStyleCnt="0"/>
      <dgm:spPr/>
    </dgm:pt>
    <dgm:pt modelId="{6C17675C-3DAD-4E1A-98BC-B5272693A1E6}" type="pres">
      <dgm:prSet presAssocID="{73E154C4-7EA9-4B1D-9315-66998251CDC2}" presName="parentText" presStyleLbl="node1" presStyleIdx="4" presStyleCnt="5" custScaleY="171550">
        <dgm:presLayoutVars>
          <dgm:chMax val="0"/>
          <dgm:bulletEnabled val="1"/>
        </dgm:presLayoutVars>
      </dgm:prSet>
      <dgm:spPr/>
    </dgm:pt>
  </dgm:ptLst>
  <dgm:cxnLst>
    <dgm:cxn modelId="{F4229913-DBF9-4A96-872D-10DA677A5718}" type="presOf" srcId="{BC6FEBB3-3912-49D8-ACDF-5E564EFFD718}" destId="{DD5A6ABC-7403-4541-82C8-75932C83DE3E}" srcOrd="0" destOrd="0" presId="urn:microsoft.com/office/officeart/2005/8/layout/vList2"/>
    <dgm:cxn modelId="{0EC0091D-C0A6-46DE-A783-4E75BD8DF07D}" type="presOf" srcId="{025C944C-4EB9-4C59-BEB9-AB3EFBFB038D}" destId="{90A3B64E-89C1-42AF-8F93-53EB723BDD2A}" srcOrd="0" destOrd="0" presId="urn:microsoft.com/office/officeart/2005/8/layout/vList2"/>
    <dgm:cxn modelId="{F9159E42-608B-483A-BD23-A5CBA446ABE7}" type="presOf" srcId="{519D9E1B-08BC-4AA8-A7ED-3C4FAC7781D2}" destId="{96793242-8532-47EB-A68B-0703ABEE0D72}" srcOrd="0" destOrd="0" presId="urn:microsoft.com/office/officeart/2005/8/layout/vList2"/>
    <dgm:cxn modelId="{3769976D-AE5F-40B8-A2CF-49A96EB450C8}" srcId="{025C944C-4EB9-4C59-BEB9-AB3EFBFB038D}" destId="{BC6FEBB3-3912-49D8-ACDF-5E564EFFD718}" srcOrd="0" destOrd="0" parTransId="{46FD8576-AA33-42D7-BC0B-5E9B5B61AC98}" sibTransId="{340CB074-2C52-4DC2-9E10-4916DBCFCEC2}"/>
    <dgm:cxn modelId="{90CC2A99-AFA8-42D5-9C2F-37B0CA1DF23F}" srcId="{025C944C-4EB9-4C59-BEB9-AB3EFBFB038D}" destId="{DFDE78D4-C56C-4365-BD4C-0608831106CA}" srcOrd="3" destOrd="0" parTransId="{1EBC68E9-1ED5-4572-AC4A-5DBF33D88DDD}" sibTransId="{7886D066-35D3-41BE-85CF-ACCB79F9DCD7}"/>
    <dgm:cxn modelId="{F5EB49A8-BE40-435D-B84B-F9F4BCF0C730}" srcId="{025C944C-4EB9-4C59-BEB9-AB3EFBFB038D}" destId="{B8B00F55-42C5-4071-9F83-FAAB6C350C0C}" srcOrd="1" destOrd="0" parTransId="{1408395F-6C2F-4AB2-9F98-8337A9EFBEEB}" sibTransId="{F76FD1E9-CFC9-40A4-8BB4-22B83DDFEB51}"/>
    <dgm:cxn modelId="{3C2AB9D4-769D-4851-9DE2-C23F3AEABCA0}" type="presOf" srcId="{B8B00F55-42C5-4071-9F83-FAAB6C350C0C}" destId="{3283550D-91A3-4666-93FF-FED78C9F7D33}" srcOrd="0" destOrd="0" presId="urn:microsoft.com/office/officeart/2005/8/layout/vList2"/>
    <dgm:cxn modelId="{F7969BD6-0426-41B4-8084-7BE77AED7311}" type="presOf" srcId="{DFDE78D4-C56C-4365-BD4C-0608831106CA}" destId="{4BAA2C40-5651-40B0-A75C-2D2EA5BD52D7}" srcOrd="0" destOrd="0" presId="urn:microsoft.com/office/officeart/2005/8/layout/vList2"/>
    <dgm:cxn modelId="{CFB5BDDE-E138-4761-8D21-273F05C3BEAB}" type="presOf" srcId="{73E154C4-7EA9-4B1D-9315-66998251CDC2}" destId="{6C17675C-3DAD-4E1A-98BC-B5272693A1E6}" srcOrd="0" destOrd="0" presId="urn:microsoft.com/office/officeart/2005/8/layout/vList2"/>
    <dgm:cxn modelId="{4756CAEA-9942-4832-9710-124F144D5AE5}" srcId="{025C944C-4EB9-4C59-BEB9-AB3EFBFB038D}" destId="{519D9E1B-08BC-4AA8-A7ED-3C4FAC7781D2}" srcOrd="2" destOrd="0" parTransId="{5E40D400-2D2E-4E64-9F50-399A6FF9041F}" sibTransId="{BC175841-49FD-4887-85D6-AB717AE9F898}"/>
    <dgm:cxn modelId="{03E12FEC-2B8D-4EED-9306-106288523EE8}" srcId="{025C944C-4EB9-4C59-BEB9-AB3EFBFB038D}" destId="{73E154C4-7EA9-4B1D-9315-66998251CDC2}" srcOrd="4" destOrd="0" parTransId="{5C5C59C9-3E40-47DB-92A1-654C1777DF3B}" sibTransId="{EB92F7AB-C37C-4E6B-97BB-3728C9C130BB}"/>
    <dgm:cxn modelId="{E6A28F0D-64C5-4501-A5AF-B3A30ACCFD4B}" type="presParOf" srcId="{90A3B64E-89C1-42AF-8F93-53EB723BDD2A}" destId="{DD5A6ABC-7403-4541-82C8-75932C83DE3E}" srcOrd="0" destOrd="0" presId="urn:microsoft.com/office/officeart/2005/8/layout/vList2"/>
    <dgm:cxn modelId="{914845EE-994D-4991-9EA5-798C6810110B}" type="presParOf" srcId="{90A3B64E-89C1-42AF-8F93-53EB723BDD2A}" destId="{3AA7E12F-1635-4D02-B8AD-819A949127FC}" srcOrd="1" destOrd="0" presId="urn:microsoft.com/office/officeart/2005/8/layout/vList2"/>
    <dgm:cxn modelId="{2749C77C-52B5-40A8-A36F-36D36515AA23}" type="presParOf" srcId="{90A3B64E-89C1-42AF-8F93-53EB723BDD2A}" destId="{3283550D-91A3-4666-93FF-FED78C9F7D33}" srcOrd="2" destOrd="0" presId="urn:microsoft.com/office/officeart/2005/8/layout/vList2"/>
    <dgm:cxn modelId="{98A7AF78-7DFD-474D-8E20-3246D34967B9}" type="presParOf" srcId="{90A3B64E-89C1-42AF-8F93-53EB723BDD2A}" destId="{11B50733-FB59-4AF5-B393-2B62E4B8E8AE}" srcOrd="3" destOrd="0" presId="urn:microsoft.com/office/officeart/2005/8/layout/vList2"/>
    <dgm:cxn modelId="{C4F855D7-B5C5-4A57-8003-5BFC6AC8368D}" type="presParOf" srcId="{90A3B64E-89C1-42AF-8F93-53EB723BDD2A}" destId="{96793242-8532-47EB-A68B-0703ABEE0D72}" srcOrd="4" destOrd="0" presId="urn:microsoft.com/office/officeart/2005/8/layout/vList2"/>
    <dgm:cxn modelId="{360476F1-DFB1-4D90-956F-A95526552BBF}" type="presParOf" srcId="{90A3B64E-89C1-42AF-8F93-53EB723BDD2A}" destId="{25E4E3A1-C27D-4E3C-A2B4-7FAA9CFB3385}" srcOrd="5" destOrd="0" presId="urn:microsoft.com/office/officeart/2005/8/layout/vList2"/>
    <dgm:cxn modelId="{1A61ECBF-BA7D-4BAB-A714-F0CC29C4EDD9}" type="presParOf" srcId="{90A3B64E-89C1-42AF-8F93-53EB723BDD2A}" destId="{4BAA2C40-5651-40B0-A75C-2D2EA5BD52D7}" srcOrd="6" destOrd="0" presId="urn:microsoft.com/office/officeart/2005/8/layout/vList2"/>
    <dgm:cxn modelId="{DAAE0B15-DBE2-436C-835B-89F9EF15B478}" type="presParOf" srcId="{90A3B64E-89C1-42AF-8F93-53EB723BDD2A}" destId="{8A38F3D4-A807-496F-9494-25B923AF317E}" srcOrd="7" destOrd="0" presId="urn:microsoft.com/office/officeart/2005/8/layout/vList2"/>
    <dgm:cxn modelId="{C2EFFF12-99B7-4734-8DBF-DB00F87CA74D}" type="presParOf" srcId="{90A3B64E-89C1-42AF-8F93-53EB723BDD2A}" destId="{6C17675C-3DAD-4E1A-98BC-B5272693A1E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D19315B-C276-4036-9829-07A29122FC36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5290C5E-70A1-4F1F-B581-440612EBF2DB}">
      <dgm:prSet/>
      <dgm:spPr/>
      <dgm:t>
        <a:bodyPr/>
        <a:lstStyle/>
        <a:p>
          <a:r>
            <a:rPr lang="en-US" dirty="0"/>
            <a:t>Trauma is often experienced based on identity, culture, or community membership</a:t>
          </a:r>
        </a:p>
      </dgm:t>
    </dgm:pt>
    <dgm:pt modelId="{D321A5A1-E5D6-4EB9-862C-44C64EB26B0E}" type="parTrans" cxnId="{5AB6862D-65EB-409D-AF6E-6FF0E716501A}">
      <dgm:prSet/>
      <dgm:spPr/>
      <dgm:t>
        <a:bodyPr/>
        <a:lstStyle/>
        <a:p>
          <a:endParaRPr lang="en-US"/>
        </a:p>
      </dgm:t>
    </dgm:pt>
    <dgm:pt modelId="{5D66991A-F677-4AD2-9F8D-5CBF9F18B532}" type="sibTrans" cxnId="{5AB6862D-65EB-409D-AF6E-6FF0E716501A}">
      <dgm:prSet/>
      <dgm:spPr/>
      <dgm:t>
        <a:bodyPr/>
        <a:lstStyle/>
        <a:p>
          <a:endParaRPr lang="en-US"/>
        </a:p>
      </dgm:t>
    </dgm:pt>
    <dgm:pt modelId="{83197A33-3999-4748-9EB3-4EE3D4160657}">
      <dgm:prSet/>
      <dgm:spPr/>
      <dgm:t>
        <a:bodyPr/>
        <a:lstStyle/>
        <a:p>
          <a:r>
            <a:rPr lang="en-US" dirty="0"/>
            <a:t>Impacts of historical and collective trauma are considered and honored</a:t>
          </a:r>
        </a:p>
        <a:p>
          <a:r>
            <a:rPr lang="en-US" dirty="0"/>
            <a:t> - Racism, slavery, genocide, war, discrimination, religious persecution, inequality, etc.</a:t>
          </a:r>
        </a:p>
      </dgm:t>
    </dgm:pt>
    <dgm:pt modelId="{04777435-EAC9-473E-8957-DB761B79D2DA}" type="parTrans" cxnId="{3CD9BB71-0E9C-4F31-8CD6-66BA14691091}">
      <dgm:prSet/>
      <dgm:spPr/>
      <dgm:t>
        <a:bodyPr/>
        <a:lstStyle/>
        <a:p>
          <a:endParaRPr lang="en-US"/>
        </a:p>
      </dgm:t>
    </dgm:pt>
    <dgm:pt modelId="{827E655E-598B-448A-82E8-3527EA90685B}" type="sibTrans" cxnId="{3CD9BB71-0E9C-4F31-8CD6-66BA14691091}">
      <dgm:prSet/>
      <dgm:spPr/>
      <dgm:t>
        <a:bodyPr/>
        <a:lstStyle/>
        <a:p>
          <a:endParaRPr lang="en-US"/>
        </a:p>
      </dgm:t>
    </dgm:pt>
    <dgm:pt modelId="{ACA77A8F-E352-43BA-BCD5-E1C4F2389501}">
      <dgm:prSet/>
      <dgm:spPr/>
      <dgm:t>
        <a:bodyPr/>
        <a:lstStyle/>
        <a:p>
          <a:r>
            <a:rPr lang="en-US" dirty="0"/>
            <a:t>Anti-oppressive practices and policies are implemented to prevent trauma re-enactments, discrimination, and oppression while promoting fairness, equality, and justice</a:t>
          </a:r>
        </a:p>
      </dgm:t>
    </dgm:pt>
    <dgm:pt modelId="{220ADDC1-0272-483B-9463-6805ED313019}" type="parTrans" cxnId="{E45DC09A-A76A-4706-8338-66E07BA28DBD}">
      <dgm:prSet/>
      <dgm:spPr/>
      <dgm:t>
        <a:bodyPr/>
        <a:lstStyle/>
        <a:p>
          <a:endParaRPr lang="en-US"/>
        </a:p>
      </dgm:t>
    </dgm:pt>
    <dgm:pt modelId="{0C6C1B0D-6C2B-4458-B45B-5A3708523B67}" type="sibTrans" cxnId="{E45DC09A-A76A-4706-8338-66E07BA28DBD}">
      <dgm:prSet/>
      <dgm:spPr/>
      <dgm:t>
        <a:bodyPr/>
        <a:lstStyle/>
        <a:p>
          <a:endParaRPr lang="en-US"/>
        </a:p>
      </dgm:t>
    </dgm:pt>
    <dgm:pt modelId="{5AA35A9D-C549-4619-8BD5-334CE877B154}">
      <dgm:prSet/>
      <dgm:spPr/>
      <dgm:t>
        <a:bodyPr/>
        <a:lstStyle/>
        <a:p>
          <a:r>
            <a:rPr lang="en-US" dirty="0"/>
            <a:t>All clients and staff are respected regardless of culture, gender, race, religion, and other aspects of identity</a:t>
          </a:r>
        </a:p>
      </dgm:t>
    </dgm:pt>
    <dgm:pt modelId="{B8C31B77-D016-4469-A2B1-67AFC38F9895}" type="parTrans" cxnId="{8B579153-EDBF-441A-8315-F077B93B1F70}">
      <dgm:prSet/>
      <dgm:spPr/>
      <dgm:t>
        <a:bodyPr/>
        <a:lstStyle/>
        <a:p>
          <a:endParaRPr lang="en-US"/>
        </a:p>
      </dgm:t>
    </dgm:pt>
    <dgm:pt modelId="{C586C80B-70DA-4E18-AA6C-DC867B3FF13B}" type="sibTrans" cxnId="{8B579153-EDBF-441A-8315-F077B93B1F70}">
      <dgm:prSet/>
      <dgm:spPr/>
      <dgm:t>
        <a:bodyPr/>
        <a:lstStyle/>
        <a:p>
          <a:endParaRPr lang="en-US"/>
        </a:p>
      </dgm:t>
    </dgm:pt>
    <dgm:pt modelId="{D0B714C7-2B7C-4CB1-9EC9-95359EA05F0C}">
      <dgm:prSet/>
      <dgm:spPr/>
      <dgm:t>
        <a:bodyPr/>
        <a:lstStyle/>
        <a:p>
          <a:r>
            <a:rPr lang="en-US">
              <a:latin typeface="Calibri" panose="020F0502020204030204" pitchFamily="34" charset="0"/>
              <a:cs typeface="Times New Roman" panose="02020603050405020304" pitchFamily="18" charset="0"/>
            </a:rPr>
            <a:t>Analysis of business research showed that diversity in the workplace increases quality and financial performance, client outcomes, innovation, team communication, risk assessment effectiveness, and ability to manage organizational change (Gomez &amp; Bernet, 2019)</a:t>
          </a:r>
          <a:endParaRPr lang="en-US" dirty="0"/>
        </a:p>
      </dgm:t>
    </dgm:pt>
    <dgm:pt modelId="{CE640C22-FBBB-4F0D-8D8B-85F44ABDF01B}" type="parTrans" cxnId="{0CC62CE6-9684-43AB-81A9-0ACAEAF8B042}">
      <dgm:prSet/>
      <dgm:spPr/>
      <dgm:t>
        <a:bodyPr/>
        <a:lstStyle/>
        <a:p>
          <a:endParaRPr lang="en-US"/>
        </a:p>
      </dgm:t>
    </dgm:pt>
    <dgm:pt modelId="{924B9FCC-FF71-4B4D-BB04-3B7676F7B8F1}" type="sibTrans" cxnId="{0CC62CE6-9684-43AB-81A9-0ACAEAF8B042}">
      <dgm:prSet/>
      <dgm:spPr/>
      <dgm:t>
        <a:bodyPr/>
        <a:lstStyle/>
        <a:p>
          <a:endParaRPr lang="en-US"/>
        </a:p>
      </dgm:t>
    </dgm:pt>
    <dgm:pt modelId="{8FDD6571-1F98-4735-8BCA-58038F07C70C}" type="pres">
      <dgm:prSet presAssocID="{CD19315B-C276-4036-9829-07A29122FC36}" presName="linear" presStyleCnt="0">
        <dgm:presLayoutVars>
          <dgm:animLvl val="lvl"/>
          <dgm:resizeHandles val="exact"/>
        </dgm:presLayoutVars>
      </dgm:prSet>
      <dgm:spPr/>
    </dgm:pt>
    <dgm:pt modelId="{18D770C2-95E8-4E29-AAEF-29451064E78E}" type="pres">
      <dgm:prSet presAssocID="{25290C5E-70A1-4F1F-B581-440612EBF2DB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1525BBCA-D051-4B4D-9869-E4A776997D9A}" type="pres">
      <dgm:prSet presAssocID="{5D66991A-F677-4AD2-9F8D-5CBF9F18B532}" presName="spacer" presStyleCnt="0"/>
      <dgm:spPr/>
    </dgm:pt>
    <dgm:pt modelId="{2B6179A6-2EC1-4313-9139-1C07342A01DD}" type="pres">
      <dgm:prSet presAssocID="{83197A33-3999-4748-9EB3-4EE3D4160657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90616D17-061C-47C2-84A6-17BF49CCE344}" type="pres">
      <dgm:prSet presAssocID="{827E655E-598B-448A-82E8-3527EA90685B}" presName="spacer" presStyleCnt="0"/>
      <dgm:spPr/>
    </dgm:pt>
    <dgm:pt modelId="{7E3D16E9-F8DA-443B-B31D-150ADA1E9A36}" type="pres">
      <dgm:prSet presAssocID="{ACA77A8F-E352-43BA-BCD5-E1C4F2389501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3D620825-1065-4AB0-AFA7-BF5F7E24C09E}" type="pres">
      <dgm:prSet presAssocID="{0C6C1B0D-6C2B-4458-B45B-5A3708523B67}" presName="spacer" presStyleCnt="0"/>
      <dgm:spPr/>
    </dgm:pt>
    <dgm:pt modelId="{275570F2-678F-4860-BFE6-2778573C7764}" type="pres">
      <dgm:prSet presAssocID="{5AA35A9D-C549-4619-8BD5-334CE877B154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37207BB8-D396-4F00-8481-3EB924B381EE}" type="pres">
      <dgm:prSet presAssocID="{C586C80B-70DA-4E18-AA6C-DC867B3FF13B}" presName="spacer" presStyleCnt="0"/>
      <dgm:spPr/>
    </dgm:pt>
    <dgm:pt modelId="{B88E02E0-CA36-48D1-AE6D-A6E3AA36F8A5}" type="pres">
      <dgm:prSet presAssocID="{D0B714C7-2B7C-4CB1-9EC9-95359EA05F0C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D991A611-92B7-4010-B62D-23B33A190EB4}" type="presOf" srcId="{ACA77A8F-E352-43BA-BCD5-E1C4F2389501}" destId="{7E3D16E9-F8DA-443B-B31D-150ADA1E9A36}" srcOrd="0" destOrd="0" presId="urn:microsoft.com/office/officeart/2005/8/layout/vList2"/>
    <dgm:cxn modelId="{C4BE3427-D4CA-4DD3-8AF5-4862797D58AC}" type="presOf" srcId="{5AA35A9D-C549-4619-8BD5-334CE877B154}" destId="{275570F2-678F-4860-BFE6-2778573C7764}" srcOrd="0" destOrd="0" presId="urn:microsoft.com/office/officeart/2005/8/layout/vList2"/>
    <dgm:cxn modelId="{5AB6862D-65EB-409D-AF6E-6FF0E716501A}" srcId="{CD19315B-C276-4036-9829-07A29122FC36}" destId="{25290C5E-70A1-4F1F-B581-440612EBF2DB}" srcOrd="0" destOrd="0" parTransId="{D321A5A1-E5D6-4EB9-862C-44C64EB26B0E}" sibTransId="{5D66991A-F677-4AD2-9F8D-5CBF9F18B532}"/>
    <dgm:cxn modelId="{115C9C44-052C-479C-A653-696A4EEC9E7E}" type="presOf" srcId="{CD19315B-C276-4036-9829-07A29122FC36}" destId="{8FDD6571-1F98-4735-8BCA-58038F07C70C}" srcOrd="0" destOrd="0" presId="urn:microsoft.com/office/officeart/2005/8/layout/vList2"/>
    <dgm:cxn modelId="{3CD9BB71-0E9C-4F31-8CD6-66BA14691091}" srcId="{CD19315B-C276-4036-9829-07A29122FC36}" destId="{83197A33-3999-4748-9EB3-4EE3D4160657}" srcOrd="1" destOrd="0" parTransId="{04777435-EAC9-473E-8957-DB761B79D2DA}" sibTransId="{827E655E-598B-448A-82E8-3527EA90685B}"/>
    <dgm:cxn modelId="{79505653-932C-48ED-BF16-0173F599DD88}" type="presOf" srcId="{25290C5E-70A1-4F1F-B581-440612EBF2DB}" destId="{18D770C2-95E8-4E29-AAEF-29451064E78E}" srcOrd="0" destOrd="0" presId="urn:microsoft.com/office/officeart/2005/8/layout/vList2"/>
    <dgm:cxn modelId="{8B579153-EDBF-441A-8315-F077B93B1F70}" srcId="{CD19315B-C276-4036-9829-07A29122FC36}" destId="{5AA35A9D-C549-4619-8BD5-334CE877B154}" srcOrd="3" destOrd="0" parTransId="{B8C31B77-D016-4469-A2B1-67AFC38F9895}" sibTransId="{C586C80B-70DA-4E18-AA6C-DC867B3FF13B}"/>
    <dgm:cxn modelId="{9402D553-71D9-412F-AB97-4B99904151D1}" type="presOf" srcId="{D0B714C7-2B7C-4CB1-9EC9-95359EA05F0C}" destId="{B88E02E0-CA36-48D1-AE6D-A6E3AA36F8A5}" srcOrd="0" destOrd="0" presId="urn:microsoft.com/office/officeart/2005/8/layout/vList2"/>
    <dgm:cxn modelId="{06CD897D-530A-439F-931F-27084A0DA238}" type="presOf" srcId="{83197A33-3999-4748-9EB3-4EE3D4160657}" destId="{2B6179A6-2EC1-4313-9139-1C07342A01DD}" srcOrd="0" destOrd="0" presId="urn:microsoft.com/office/officeart/2005/8/layout/vList2"/>
    <dgm:cxn modelId="{E45DC09A-A76A-4706-8338-66E07BA28DBD}" srcId="{CD19315B-C276-4036-9829-07A29122FC36}" destId="{ACA77A8F-E352-43BA-BCD5-E1C4F2389501}" srcOrd="2" destOrd="0" parTransId="{220ADDC1-0272-483B-9463-6805ED313019}" sibTransId="{0C6C1B0D-6C2B-4458-B45B-5A3708523B67}"/>
    <dgm:cxn modelId="{0CC62CE6-9684-43AB-81A9-0ACAEAF8B042}" srcId="{CD19315B-C276-4036-9829-07A29122FC36}" destId="{D0B714C7-2B7C-4CB1-9EC9-95359EA05F0C}" srcOrd="4" destOrd="0" parTransId="{CE640C22-FBBB-4F0D-8D8B-85F44ABDF01B}" sibTransId="{924B9FCC-FF71-4B4D-BB04-3B7676F7B8F1}"/>
    <dgm:cxn modelId="{059B97FE-1FDA-40A4-B607-6F2783143F9B}" type="presParOf" srcId="{8FDD6571-1F98-4735-8BCA-58038F07C70C}" destId="{18D770C2-95E8-4E29-AAEF-29451064E78E}" srcOrd="0" destOrd="0" presId="urn:microsoft.com/office/officeart/2005/8/layout/vList2"/>
    <dgm:cxn modelId="{102B9335-BEC7-4C8F-A82D-7D30E38FDD5E}" type="presParOf" srcId="{8FDD6571-1F98-4735-8BCA-58038F07C70C}" destId="{1525BBCA-D051-4B4D-9869-E4A776997D9A}" srcOrd="1" destOrd="0" presId="urn:microsoft.com/office/officeart/2005/8/layout/vList2"/>
    <dgm:cxn modelId="{A2B5A562-B702-48FB-9083-61ADBE873C5F}" type="presParOf" srcId="{8FDD6571-1F98-4735-8BCA-58038F07C70C}" destId="{2B6179A6-2EC1-4313-9139-1C07342A01DD}" srcOrd="2" destOrd="0" presId="urn:microsoft.com/office/officeart/2005/8/layout/vList2"/>
    <dgm:cxn modelId="{100A6E73-4F9A-4C85-BFEE-8607C0B417DF}" type="presParOf" srcId="{8FDD6571-1F98-4735-8BCA-58038F07C70C}" destId="{90616D17-061C-47C2-84A6-17BF49CCE344}" srcOrd="3" destOrd="0" presId="urn:microsoft.com/office/officeart/2005/8/layout/vList2"/>
    <dgm:cxn modelId="{71B82E89-1E20-4085-BEE9-21BFB01F024F}" type="presParOf" srcId="{8FDD6571-1F98-4735-8BCA-58038F07C70C}" destId="{7E3D16E9-F8DA-443B-B31D-150ADA1E9A36}" srcOrd="4" destOrd="0" presId="urn:microsoft.com/office/officeart/2005/8/layout/vList2"/>
    <dgm:cxn modelId="{9D608912-B408-4DFA-AE83-0EA420E3A652}" type="presParOf" srcId="{8FDD6571-1F98-4735-8BCA-58038F07C70C}" destId="{3D620825-1065-4AB0-AFA7-BF5F7E24C09E}" srcOrd="5" destOrd="0" presId="urn:microsoft.com/office/officeart/2005/8/layout/vList2"/>
    <dgm:cxn modelId="{D6E39760-FDE2-411A-B529-A46D680DFF56}" type="presParOf" srcId="{8FDD6571-1F98-4735-8BCA-58038F07C70C}" destId="{275570F2-678F-4860-BFE6-2778573C7764}" srcOrd="6" destOrd="0" presId="urn:microsoft.com/office/officeart/2005/8/layout/vList2"/>
    <dgm:cxn modelId="{5C766F01-F903-4962-BE79-5E0C6EB13095}" type="presParOf" srcId="{8FDD6571-1F98-4735-8BCA-58038F07C70C}" destId="{37207BB8-D396-4F00-8481-3EB924B381EE}" srcOrd="7" destOrd="0" presId="urn:microsoft.com/office/officeart/2005/8/layout/vList2"/>
    <dgm:cxn modelId="{4C938ADE-F53A-4B1D-ACDA-63E898F9863B}" type="presParOf" srcId="{8FDD6571-1F98-4735-8BCA-58038F07C70C}" destId="{B88E02E0-CA36-48D1-AE6D-A6E3AA36F8A5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5FD92A9-7376-4662-AC55-F5E018ABB804}" type="doc">
      <dgm:prSet loTypeId="urn:microsoft.com/office/officeart/2005/8/layout/cycle2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DA5D14E2-C24E-4E02-AA55-1DECE0823695}">
      <dgm:prSet/>
      <dgm:spPr/>
      <dgm:t>
        <a:bodyPr/>
        <a:lstStyle/>
        <a:p>
          <a:r>
            <a:rPr lang="en-US"/>
            <a:t>Individual</a:t>
          </a:r>
        </a:p>
      </dgm:t>
    </dgm:pt>
    <dgm:pt modelId="{FDAC4C48-8F96-49D0-AE3F-9F7448FA0E34}" type="parTrans" cxnId="{645C1F0B-ED5E-4A74-A9C4-E4F489D6ED16}">
      <dgm:prSet/>
      <dgm:spPr/>
      <dgm:t>
        <a:bodyPr/>
        <a:lstStyle/>
        <a:p>
          <a:endParaRPr lang="en-US"/>
        </a:p>
      </dgm:t>
    </dgm:pt>
    <dgm:pt modelId="{900741F7-095F-4ED1-95FC-7389CA4A3D6F}" type="sibTrans" cxnId="{645C1F0B-ED5E-4A74-A9C4-E4F489D6ED16}">
      <dgm:prSet/>
      <dgm:spPr/>
      <dgm:t>
        <a:bodyPr/>
        <a:lstStyle/>
        <a:p>
          <a:endParaRPr lang="en-US"/>
        </a:p>
      </dgm:t>
    </dgm:pt>
    <dgm:pt modelId="{4D3DF946-09D1-4FF8-AE99-9F02FB88274C}">
      <dgm:prSet/>
      <dgm:spPr/>
      <dgm:t>
        <a:bodyPr/>
        <a:lstStyle/>
        <a:p>
          <a:r>
            <a:rPr lang="en-US" dirty="0"/>
            <a:t>Organization</a:t>
          </a:r>
        </a:p>
      </dgm:t>
    </dgm:pt>
    <dgm:pt modelId="{6A59C4A6-9028-4BB8-9C6B-9492E79C8485}" type="parTrans" cxnId="{92783373-3188-4BB1-8096-EE092C31102A}">
      <dgm:prSet/>
      <dgm:spPr/>
      <dgm:t>
        <a:bodyPr/>
        <a:lstStyle/>
        <a:p>
          <a:endParaRPr lang="en-US"/>
        </a:p>
      </dgm:t>
    </dgm:pt>
    <dgm:pt modelId="{657BBDD4-1F2A-4DE8-99A1-9C8B0359E4DB}" type="sibTrans" cxnId="{92783373-3188-4BB1-8096-EE092C31102A}">
      <dgm:prSet/>
      <dgm:spPr/>
      <dgm:t>
        <a:bodyPr/>
        <a:lstStyle/>
        <a:p>
          <a:endParaRPr lang="en-US"/>
        </a:p>
      </dgm:t>
    </dgm:pt>
    <dgm:pt modelId="{F5873036-9999-4B94-B9F8-1062ABD9BB33}">
      <dgm:prSet/>
      <dgm:spPr/>
      <dgm:t>
        <a:bodyPr/>
        <a:lstStyle/>
        <a:p>
          <a:r>
            <a:rPr lang="en-US" dirty="0"/>
            <a:t>System</a:t>
          </a:r>
        </a:p>
      </dgm:t>
    </dgm:pt>
    <dgm:pt modelId="{D2A06887-951B-4EE3-B580-C65A34D71AB7}" type="parTrans" cxnId="{1EE50128-D258-4E9A-B3AA-DC74C702C3A9}">
      <dgm:prSet/>
      <dgm:spPr/>
      <dgm:t>
        <a:bodyPr/>
        <a:lstStyle/>
        <a:p>
          <a:endParaRPr lang="en-US"/>
        </a:p>
      </dgm:t>
    </dgm:pt>
    <dgm:pt modelId="{71B7F0ED-47D1-4EC7-B568-91FA22EB6802}" type="sibTrans" cxnId="{1EE50128-D258-4E9A-B3AA-DC74C702C3A9}">
      <dgm:prSet/>
      <dgm:spPr/>
      <dgm:t>
        <a:bodyPr/>
        <a:lstStyle/>
        <a:p>
          <a:endParaRPr lang="en-US"/>
        </a:p>
      </dgm:t>
    </dgm:pt>
    <dgm:pt modelId="{5F8D1CC0-8326-4163-8BA1-05CAA9963CBC}" type="pres">
      <dgm:prSet presAssocID="{05FD92A9-7376-4662-AC55-F5E018ABB804}" presName="cycle" presStyleCnt="0">
        <dgm:presLayoutVars>
          <dgm:dir/>
          <dgm:resizeHandles val="exact"/>
        </dgm:presLayoutVars>
      </dgm:prSet>
      <dgm:spPr/>
    </dgm:pt>
    <dgm:pt modelId="{4B9DD9E6-CCF0-4A40-99B5-B32A8FF9E62C}" type="pres">
      <dgm:prSet presAssocID="{DA5D14E2-C24E-4E02-AA55-1DECE0823695}" presName="node" presStyleLbl="node1" presStyleIdx="0" presStyleCnt="3">
        <dgm:presLayoutVars>
          <dgm:bulletEnabled val="1"/>
        </dgm:presLayoutVars>
      </dgm:prSet>
      <dgm:spPr/>
    </dgm:pt>
    <dgm:pt modelId="{F9EB791B-1150-45CE-8F52-C3CAB29AD422}" type="pres">
      <dgm:prSet presAssocID="{900741F7-095F-4ED1-95FC-7389CA4A3D6F}" presName="sibTrans" presStyleLbl="sibTrans2D1" presStyleIdx="0" presStyleCnt="3"/>
      <dgm:spPr/>
    </dgm:pt>
    <dgm:pt modelId="{7F976DE6-56BF-4546-92D4-E02D8C2CD931}" type="pres">
      <dgm:prSet presAssocID="{900741F7-095F-4ED1-95FC-7389CA4A3D6F}" presName="connectorText" presStyleLbl="sibTrans2D1" presStyleIdx="0" presStyleCnt="3"/>
      <dgm:spPr/>
    </dgm:pt>
    <dgm:pt modelId="{0F75D8BB-9F36-43E4-9D3C-29529A9BF1E6}" type="pres">
      <dgm:prSet presAssocID="{4D3DF946-09D1-4FF8-AE99-9F02FB88274C}" presName="node" presStyleLbl="node1" presStyleIdx="1" presStyleCnt="3">
        <dgm:presLayoutVars>
          <dgm:bulletEnabled val="1"/>
        </dgm:presLayoutVars>
      </dgm:prSet>
      <dgm:spPr/>
    </dgm:pt>
    <dgm:pt modelId="{3FF067E6-B077-407E-B3DF-96F7026B6EA0}" type="pres">
      <dgm:prSet presAssocID="{657BBDD4-1F2A-4DE8-99A1-9C8B0359E4DB}" presName="sibTrans" presStyleLbl="sibTrans2D1" presStyleIdx="1" presStyleCnt="3"/>
      <dgm:spPr/>
    </dgm:pt>
    <dgm:pt modelId="{A97A1E71-483F-4AE4-A206-8315F73BC432}" type="pres">
      <dgm:prSet presAssocID="{657BBDD4-1F2A-4DE8-99A1-9C8B0359E4DB}" presName="connectorText" presStyleLbl="sibTrans2D1" presStyleIdx="1" presStyleCnt="3"/>
      <dgm:spPr/>
    </dgm:pt>
    <dgm:pt modelId="{509E0621-9F99-450A-A1AC-5F21C79EDC77}" type="pres">
      <dgm:prSet presAssocID="{F5873036-9999-4B94-B9F8-1062ABD9BB33}" presName="node" presStyleLbl="node1" presStyleIdx="2" presStyleCnt="3">
        <dgm:presLayoutVars>
          <dgm:bulletEnabled val="1"/>
        </dgm:presLayoutVars>
      </dgm:prSet>
      <dgm:spPr/>
    </dgm:pt>
    <dgm:pt modelId="{D61D6DA6-9455-4E68-836A-DDB2D1CC668E}" type="pres">
      <dgm:prSet presAssocID="{71B7F0ED-47D1-4EC7-B568-91FA22EB6802}" presName="sibTrans" presStyleLbl="sibTrans2D1" presStyleIdx="2" presStyleCnt="3"/>
      <dgm:spPr/>
    </dgm:pt>
    <dgm:pt modelId="{81B23457-5A1B-44D1-8D52-781414D0D66A}" type="pres">
      <dgm:prSet presAssocID="{71B7F0ED-47D1-4EC7-B568-91FA22EB6802}" presName="connectorText" presStyleLbl="sibTrans2D1" presStyleIdx="2" presStyleCnt="3"/>
      <dgm:spPr/>
    </dgm:pt>
  </dgm:ptLst>
  <dgm:cxnLst>
    <dgm:cxn modelId="{645C1F0B-ED5E-4A74-A9C4-E4F489D6ED16}" srcId="{05FD92A9-7376-4662-AC55-F5E018ABB804}" destId="{DA5D14E2-C24E-4E02-AA55-1DECE0823695}" srcOrd="0" destOrd="0" parTransId="{FDAC4C48-8F96-49D0-AE3F-9F7448FA0E34}" sibTransId="{900741F7-095F-4ED1-95FC-7389CA4A3D6F}"/>
    <dgm:cxn modelId="{1EE50128-D258-4E9A-B3AA-DC74C702C3A9}" srcId="{05FD92A9-7376-4662-AC55-F5E018ABB804}" destId="{F5873036-9999-4B94-B9F8-1062ABD9BB33}" srcOrd="2" destOrd="0" parTransId="{D2A06887-951B-4EE3-B580-C65A34D71AB7}" sibTransId="{71B7F0ED-47D1-4EC7-B568-91FA22EB6802}"/>
    <dgm:cxn modelId="{4A2FC22F-CB99-4CDC-9FAF-DDCFDCAD0BB5}" type="presOf" srcId="{4D3DF946-09D1-4FF8-AE99-9F02FB88274C}" destId="{0F75D8BB-9F36-43E4-9D3C-29529A9BF1E6}" srcOrd="0" destOrd="0" presId="urn:microsoft.com/office/officeart/2005/8/layout/cycle2"/>
    <dgm:cxn modelId="{A6EB3E47-B0D9-445E-9A61-D723DA61AE95}" type="presOf" srcId="{657BBDD4-1F2A-4DE8-99A1-9C8B0359E4DB}" destId="{A97A1E71-483F-4AE4-A206-8315F73BC432}" srcOrd="1" destOrd="0" presId="urn:microsoft.com/office/officeart/2005/8/layout/cycle2"/>
    <dgm:cxn modelId="{CE88A048-22C4-404F-91DC-78CC4BB23C81}" type="presOf" srcId="{900741F7-095F-4ED1-95FC-7389CA4A3D6F}" destId="{F9EB791B-1150-45CE-8F52-C3CAB29AD422}" srcOrd="0" destOrd="0" presId="urn:microsoft.com/office/officeart/2005/8/layout/cycle2"/>
    <dgm:cxn modelId="{A6321472-497D-4AEA-B724-695142597E1A}" type="presOf" srcId="{657BBDD4-1F2A-4DE8-99A1-9C8B0359E4DB}" destId="{3FF067E6-B077-407E-B3DF-96F7026B6EA0}" srcOrd="0" destOrd="0" presId="urn:microsoft.com/office/officeart/2005/8/layout/cycle2"/>
    <dgm:cxn modelId="{92783373-3188-4BB1-8096-EE092C31102A}" srcId="{05FD92A9-7376-4662-AC55-F5E018ABB804}" destId="{4D3DF946-09D1-4FF8-AE99-9F02FB88274C}" srcOrd="1" destOrd="0" parTransId="{6A59C4A6-9028-4BB8-9C6B-9492E79C8485}" sibTransId="{657BBDD4-1F2A-4DE8-99A1-9C8B0359E4DB}"/>
    <dgm:cxn modelId="{07A6D48D-359B-4411-91D9-CEFDDC5CFE92}" type="presOf" srcId="{71B7F0ED-47D1-4EC7-B568-91FA22EB6802}" destId="{D61D6DA6-9455-4E68-836A-DDB2D1CC668E}" srcOrd="0" destOrd="0" presId="urn:microsoft.com/office/officeart/2005/8/layout/cycle2"/>
    <dgm:cxn modelId="{5ADCE1B0-72DD-4891-AF39-86D673709335}" type="presOf" srcId="{F5873036-9999-4B94-B9F8-1062ABD9BB33}" destId="{509E0621-9F99-450A-A1AC-5F21C79EDC77}" srcOrd="0" destOrd="0" presId="urn:microsoft.com/office/officeart/2005/8/layout/cycle2"/>
    <dgm:cxn modelId="{51E525B2-3163-4224-8D40-CB9954D4CB3F}" type="presOf" srcId="{DA5D14E2-C24E-4E02-AA55-1DECE0823695}" destId="{4B9DD9E6-CCF0-4A40-99B5-B32A8FF9E62C}" srcOrd="0" destOrd="0" presId="urn:microsoft.com/office/officeart/2005/8/layout/cycle2"/>
    <dgm:cxn modelId="{285CE5E0-A345-4633-8D01-DC2D27DF7C4F}" type="presOf" srcId="{900741F7-095F-4ED1-95FC-7389CA4A3D6F}" destId="{7F976DE6-56BF-4546-92D4-E02D8C2CD931}" srcOrd="1" destOrd="0" presId="urn:microsoft.com/office/officeart/2005/8/layout/cycle2"/>
    <dgm:cxn modelId="{4F5992F0-6790-41D7-AA38-88B9CC120064}" type="presOf" srcId="{05FD92A9-7376-4662-AC55-F5E018ABB804}" destId="{5F8D1CC0-8326-4163-8BA1-05CAA9963CBC}" srcOrd="0" destOrd="0" presId="urn:microsoft.com/office/officeart/2005/8/layout/cycle2"/>
    <dgm:cxn modelId="{60B85FFD-5303-4F8A-906B-FA23C6B6AA43}" type="presOf" srcId="{71B7F0ED-47D1-4EC7-B568-91FA22EB6802}" destId="{81B23457-5A1B-44D1-8D52-781414D0D66A}" srcOrd="1" destOrd="0" presId="urn:microsoft.com/office/officeart/2005/8/layout/cycle2"/>
    <dgm:cxn modelId="{D1130A11-5584-4D2A-9DFB-2E355B2A684C}" type="presParOf" srcId="{5F8D1CC0-8326-4163-8BA1-05CAA9963CBC}" destId="{4B9DD9E6-CCF0-4A40-99B5-B32A8FF9E62C}" srcOrd="0" destOrd="0" presId="urn:microsoft.com/office/officeart/2005/8/layout/cycle2"/>
    <dgm:cxn modelId="{35A8A14E-ABEF-465B-B0AC-A594584D74F3}" type="presParOf" srcId="{5F8D1CC0-8326-4163-8BA1-05CAA9963CBC}" destId="{F9EB791B-1150-45CE-8F52-C3CAB29AD422}" srcOrd="1" destOrd="0" presId="urn:microsoft.com/office/officeart/2005/8/layout/cycle2"/>
    <dgm:cxn modelId="{9F4280F4-BBA8-43EA-BDDB-287CB0C2DD5C}" type="presParOf" srcId="{F9EB791B-1150-45CE-8F52-C3CAB29AD422}" destId="{7F976DE6-56BF-4546-92D4-E02D8C2CD931}" srcOrd="0" destOrd="0" presId="urn:microsoft.com/office/officeart/2005/8/layout/cycle2"/>
    <dgm:cxn modelId="{5E9B0CED-1937-474F-AE0C-4A8F2D6E1F00}" type="presParOf" srcId="{5F8D1CC0-8326-4163-8BA1-05CAA9963CBC}" destId="{0F75D8BB-9F36-43E4-9D3C-29529A9BF1E6}" srcOrd="2" destOrd="0" presId="urn:microsoft.com/office/officeart/2005/8/layout/cycle2"/>
    <dgm:cxn modelId="{96770BAE-FAAF-4363-B716-72EE50921236}" type="presParOf" srcId="{5F8D1CC0-8326-4163-8BA1-05CAA9963CBC}" destId="{3FF067E6-B077-407E-B3DF-96F7026B6EA0}" srcOrd="3" destOrd="0" presId="urn:microsoft.com/office/officeart/2005/8/layout/cycle2"/>
    <dgm:cxn modelId="{8869540E-5009-45B7-946C-C7C59373017F}" type="presParOf" srcId="{3FF067E6-B077-407E-B3DF-96F7026B6EA0}" destId="{A97A1E71-483F-4AE4-A206-8315F73BC432}" srcOrd="0" destOrd="0" presId="urn:microsoft.com/office/officeart/2005/8/layout/cycle2"/>
    <dgm:cxn modelId="{264DA06E-7ACE-4D43-9E17-967339A411E6}" type="presParOf" srcId="{5F8D1CC0-8326-4163-8BA1-05CAA9963CBC}" destId="{509E0621-9F99-450A-A1AC-5F21C79EDC77}" srcOrd="4" destOrd="0" presId="urn:microsoft.com/office/officeart/2005/8/layout/cycle2"/>
    <dgm:cxn modelId="{8EAC9CFC-C29A-4921-BD63-6CF28B5D1F67}" type="presParOf" srcId="{5F8D1CC0-8326-4163-8BA1-05CAA9963CBC}" destId="{D61D6DA6-9455-4E68-836A-DDB2D1CC668E}" srcOrd="5" destOrd="0" presId="urn:microsoft.com/office/officeart/2005/8/layout/cycle2"/>
    <dgm:cxn modelId="{6A2EE03E-AD42-462A-B3D6-8E0F95D100E5}" type="presParOf" srcId="{D61D6DA6-9455-4E68-836A-DDB2D1CC668E}" destId="{81B23457-5A1B-44D1-8D52-781414D0D66A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1E83CBF-7631-4B42-A5B2-DF727ECCE246}" type="doc">
      <dgm:prSet loTypeId="urn:microsoft.com/office/officeart/2005/8/layout/hList7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EFCADDE5-0BA0-4553-ABC5-2E39B64CDAE4}">
      <dgm:prSet phldrT="[Text]"/>
      <dgm:spPr/>
      <dgm:t>
        <a:bodyPr/>
        <a:lstStyle/>
        <a:p>
          <a:r>
            <a:rPr lang="en-US" dirty="0"/>
            <a:t>Sense of personal strength</a:t>
          </a:r>
        </a:p>
      </dgm:t>
    </dgm:pt>
    <dgm:pt modelId="{66A46354-89B0-4EA3-B403-6AE0CC7E6E6E}" type="parTrans" cxnId="{D06A2F53-C5B3-4015-B0E2-9F8A511611D4}">
      <dgm:prSet/>
      <dgm:spPr/>
      <dgm:t>
        <a:bodyPr/>
        <a:lstStyle/>
        <a:p>
          <a:endParaRPr lang="en-US"/>
        </a:p>
      </dgm:t>
    </dgm:pt>
    <dgm:pt modelId="{95799485-27F8-412E-95FC-7B6C2AB769F9}" type="sibTrans" cxnId="{D06A2F53-C5B3-4015-B0E2-9F8A511611D4}">
      <dgm:prSet/>
      <dgm:spPr/>
      <dgm:t>
        <a:bodyPr/>
        <a:lstStyle/>
        <a:p>
          <a:endParaRPr lang="en-US"/>
        </a:p>
      </dgm:t>
    </dgm:pt>
    <dgm:pt modelId="{E6603B5C-1018-47AB-8026-07EFDEBB756C}">
      <dgm:prSet/>
      <dgm:spPr/>
      <dgm:t>
        <a:bodyPr/>
        <a:lstStyle/>
        <a:p>
          <a:r>
            <a:rPr lang="en-US" dirty="0"/>
            <a:t>Interpersonal relationships</a:t>
          </a:r>
        </a:p>
      </dgm:t>
    </dgm:pt>
    <dgm:pt modelId="{CAD7E4CA-BAB1-4A1C-85F1-B816D4FD0F63}" type="parTrans" cxnId="{66D2ED17-6A60-4B97-9CD2-7E4B7EA34DE1}">
      <dgm:prSet/>
      <dgm:spPr/>
      <dgm:t>
        <a:bodyPr/>
        <a:lstStyle/>
        <a:p>
          <a:endParaRPr lang="en-US"/>
        </a:p>
      </dgm:t>
    </dgm:pt>
    <dgm:pt modelId="{D434C223-1910-4474-AB20-9ACE46D4E965}" type="sibTrans" cxnId="{66D2ED17-6A60-4B97-9CD2-7E4B7EA34DE1}">
      <dgm:prSet/>
      <dgm:spPr/>
      <dgm:t>
        <a:bodyPr/>
        <a:lstStyle/>
        <a:p>
          <a:endParaRPr lang="en-US"/>
        </a:p>
      </dgm:t>
    </dgm:pt>
    <dgm:pt modelId="{AB061F71-E386-43FC-B9D5-B4CAD8E7B008}">
      <dgm:prSet/>
      <dgm:spPr/>
      <dgm:t>
        <a:bodyPr/>
        <a:lstStyle/>
        <a:p>
          <a:r>
            <a:rPr lang="en-US" dirty="0"/>
            <a:t>Spiritual/religious connection</a:t>
          </a:r>
        </a:p>
      </dgm:t>
    </dgm:pt>
    <dgm:pt modelId="{19BD8299-A977-4192-BC52-7EB043DF5255}" type="parTrans" cxnId="{353225C2-3AA6-4EF5-9A77-E79F4378ABF9}">
      <dgm:prSet/>
      <dgm:spPr/>
      <dgm:t>
        <a:bodyPr/>
        <a:lstStyle/>
        <a:p>
          <a:endParaRPr lang="en-US"/>
        </a:p>
      </dgm:t>
    </dgm:pt>
    <dgm:pt modelId="{1A37DF06-1C5E-4E32-97DD-31D169FDC00C}" type="sibTrans" cxnId="{353225C2-3AA6-4EF5-9A77-E79F4378ABF9}">
      <dgm:prSet/>
      <dgm:spPr/>
      <dgm:t>
        <a:bodyPr/>
        <a:lstStyle/>
        <a:p>
          <a:endParaRPr lang="en-US"/>
        </a:p>
      </dgm:t>
    </dgm:pt>
    <dgm:pt modelId="{3291F396-E09D-424A-81BF-1865540BD8F4}">
      <dgm:prSet/>
      <dgm:spPr/>
      <dgm:t>
        <a:bodyPr/>
        <a:lstStyle/>
        <a:p>
          <a:r>
            <a:rPr lang="en-US" dirty="0"/>
            <a:t>New opportunities in life</a:t>
          </a:r>
        </a:p>
      </dgm:t>
    </dgm:pt>
    <dgm:pt modelId="{824DF990-E6B7-4FCA-B5CF-8C8F58F7E011}" type="parTrans" cxnId="{28172EB6-97D7-4C2C-A37A-BB4B57040F27}">
      <dgm:prSet/>
      <dgm:spPr/>
      <dgm:t>
        <a:bodyPr/>
        <a:lstStyle/>
        <a:p>
          <a:endParaRPr lang="en-US"/>
        </a:p>
      </dgm:t>
    </dgm:pt>
    <dgm:pt modelId="{5650BC56-D2FB-4E44-B6C7-D84BACB434B9}" type="sibTrans" cxnId="{28172EB6-97D7-4C2C-A37A-BB4B57040F27}">
      <dgm:prSet/>
      <dgm:spPr/>
      <dgm:t>
        <a:bodyPr/>
        <a:lstStyle/>
        <a:p>
          <a:endParaRPr lang="en-US"/>
        </a:p>
      </dgm:t>
    </dgm:pt>
    <dgm:pt modelId="{0E170FF1-7109-4B13-B5DB-311A84F8A4DE}">
      <dgm:prSet/>
      <dgm:spPr/>
      <dgm:t>
        <a:bodyPr/>
        <a:lstStyle/>
        <a:p>
          <a:r>
            <a:rPr lang="en-US" dirty="0"/>
            <a:t>Greater appreciation of life</a:t>
          </a:r>
        </a:p>
      </dgm:t>
    </dgm:pt>
    <dgm:pt modelId="{D5308F6B-1DBB-4E3E-9982-8EF3FA62D650}" type="parTrans" cxnId="{95743C2A-A514-4AFC-A523-0F3F8446A184}">
      <dgm:prSet/>
      <dgm:spPr/>
      <dgm:t>
        <a:bodyPr/>
        <a:lstStyle/>
        <a:p>
          <a:endParaRPr lang="en-US"/>
        </a:p>
      </dgm:t>
    </dgm:pt>
    <dgm:pt modelId="{5EDB069F-A2C1-4268-82EE-A161C5C25328}" type="sibTrans" cxnId="{95743C2A-A514-4AFC-A523-0F3F8446A184}">
      <dgm:prSet/>
      <dgm:spPr/>
      <dgm:t>
        <a:bodyPr/>
        <a:lstStyle/>
        <a:p>
          <a:endParaRPr lang="en-US"/>
        </a:p>
      </dgm:t>
    </dgm:pt>
    <dgm:pt modelId="{D52716BF-153D-443C-A52E-D5D4C41D3DF9}" type="pres">
      <dgm:prSet presAssocID="{C1E83CBF-7631-4B42-A5B2-DF727ECCE246}" presName="Name0" presStyleCnt="0">
        <dgm:presLayoutVars>
          <dgm:dir/>
          <dgm:resizeHandles val="exact"/>
        </dgm:presLayoutVars>
      </dgm:prSet>
      <dgm:spPr/>
    </dgm:pt>
    <dgm:pt modelId="{3B447D99-6981-4A34-86A3-BF471CC62A56}" type="pres">
      <dgm:prSet presAssocID="{C1E83CBF-7631-4B42-A5B2-DF727ECCE246}" presName="fgShape" presStyleLbl="fgShp" presStyleIdx="0" presStyleCnt="1"/>
      <dgm:spPr/>
    </dgm:pt>
    <dgm:pt modelId="{3B50A829-7327-49D2-B645-948A4A9EB9DA}" type="pres">
      <dgm:prSet presAssocID="{C1E83CBF-7631-4B42-A5B2-DF727ECCE246}" presName="linComp" presStyleCnt="0"/>
      <dgm:spPr/>
    </dgm:pt>
    <dgm:pt modelId="{929849D5-3FAA-4A4F-BA6C-370D4937E3A8}" type="pres">
      <dgm:prSet presAssocID="{EFCADDE5-0BA0-4553-ABC5-2E39B64CDAE4}" presName="compNode" presStyleCnt="0"/>
      <dgm:spPr/>
    </dgm:pt>
    <dgm:pt modelId="{7EB6735C-9706-4868-8D94-8A5215BD8734}" type="pres">
      <dgm:prSet presAssocID="{EFCADDE5-0BA0-4553-ABC5-2E39B64CDAE4}" presName="bkgdShape" presStyleLbl="node1" presStyleIdx="0" presStyleCnt="5"/>
      <dgm:spPr/>
    </dgm:pt>
    <dgm:pt modelId="{3C460B8B-9B55-4744-BFD3-05DE11FEEA45}" type="pres">
      <dgm:prSet presAssocID="{EFCADDE5-0BA0-4553-ABC5-2E39B64CDAE4}" presName="nodeTx" presStyleLbl="node1" presStyleIdx="0" presStyleCnt="5">
        <dgm:presLayoutVars>
          <dgm:bulletEnabled val="1"/>
        </dgm:presLayoutVars>
      </dgm:prSet>
      <dgm:spPr/>
    </dgm:pt>
    <dgm:pt modelId="{1AE7F007-4A01-4D5C-A3F9-DD5FC14834C9}" type="pres">
      <dgm:prSet presAssocID="{EFCADDE5-0BA0-4553-ABC5-2E39B64CDAE4}" presName="invisiNode" presStyleLbl="node1" presStyleIdx="0" presStyleCnt="5"/>
      <dgm:spPr/>
    </dgm:pt>
    <dgm:pt modelId="{70AFE4DE-02BD-44B6-953C-7CAE61FBD086}" type="pres">
      <dgm:prSet presAssocID="{EFCADDE5-0BA0-4553-ABC5-2E39B64CDAE4}" presName="imagNode" presStyleLbl="fgImgPlac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uscular arm with solid fill"/>
        </a:ext>
      </dgm:extLst>
    </dgm:pt>
    <dgm:pt modelId="{5C11CCDB-6D18-4E25-9C14-EAA59AE51D5C}" type="pres">
      <dgm:prSet presAssocID="{95799485-27F8-412E-95FC-7B6C2AB769F9}" presName="sibTrans" presStyleLbl="sibTrans2D1" presStyleIdx="0" presStyleCnt="0"/>
      <dgm:spPr/>
    </dgm:pt>
    <dgm:pt modelId="{88E683F7-757B-4D82-9826-ABBB75A67166}" type="pres">
      <dgm:prSet presAssocID="{E6603B5C-1018-47AB-8026-07EFDEBB756C}" presName="compNode" presStyleCnt="0"/>
      <dgm:spPr/>
    </dgm:pt>
    <dgm:pt modelId="{2022C0EA-F12A-4449-A4EF-A42CAFDE1F71}" type="pres">
      <dgm:prSet presAssocID="{E6603B5C-1018-47AB-8026-07EFDEBB756C}" presName="bkgdShape" presStyleLbl="node1" presStyleIdx="1" presStyleCnt="5"/>
      <dgm:spPr/>
    </dgm:pt>
    <dgm:pt modelId="{13C7237A-2DE2-4AEB-8ED3-4E062272B9CE}" type="pres">
      <dgm:prSet presAssocID="{E6603B5C-1018-47AB-8026-07EFDEBB756C}" presName="nodeTx" presStyleLbl="node1" presStyleIdx="1" presStyleCnt="5">
        <dgm:presLayoutVars>
          <dgm:bulletEnabled val="1"/>
        </dgm:presLayoutVars>
      </dgm:prSet>
      <dgm:spPr/>
    </dgm:pt>
    <dgm:pt modelId="{E86EC03B-B1BF-49E6-95A7-3340A9958AD7}" type="pres">
      <dgm:prSet presAssocID="{E6603B5C-1018-47AB-8026-07EFDEBB756C}" presName="invisiNode" presStyleLbl="node1" presStyleIdx="1" presStyleCnt="5"/>
      <dgm:spPr/>
    </dgm:pt>
    <dgm:pt modelId="{FE14EF9F-19D5-4797-AB61-48708FE74FAB}" type="pres">
      <dgm:prSet presAssocID="{E6603B5C-1018-47AB-8026-07EFDEBB756C}" presName="imagNode" presStyleLbl="fgImgPlac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wo Men with solid fill"/>
        </a:ext>
      </dgm:extLst>
    </dgm:pt>
    <dgm:pt modelId="{FEBC2EBA-5F63-40AD-894E-FC4899282D42}" type="pres">
      <dgm:prSet presAssocID="{D434C223-1910-4474-AB20-9ACE46D4E965}" presName="sibTrans" presStyleLbl="sibTrans2D1" presStyleIdx="0" presStyleCnt="0"/>
      <dgm:spPr/>
    </dgm:pt>
    <dgm:pt modelId="{7EA75166-1358-4F04-A1E7-913A01797E53}" type="pres">
      <dgm:prSet presAssocID="{AB061F71-E386-43FC-B9D5-B4CAD8E7B008}" presName="compNode" presStyleCnt="0"/>
      <dgm:spPr/>
    </dgm:pt>
    <dgm:pt modelId="{E4B0434F-A8AA-4D4D-A1CE-A918330F6788}" type="pres">
      <dgm:prSet presAssocID="{AB061F71-E386-43FC-B9D5-B4CAD8E7B008}" presName="bkgdShape" presStyleLbl="node1" presStyleIdx="2" presStyleCnt="5"/>
      <dgm:spPr/>
    </dgm:pt>
    <dgm:pt modelId="{D38A38BC-9EB4-4134-AD74-F38BC4DA169A}" type="pres">
      <dgm:prSet presAssocID="{AB061F71-E386-43FC-B9D5-B4CAD8E7B008}" presName="nodeTx" presStyleLbl="node1" presStyleIdx="2" presStyleCnt="5">
        <dgm:presLayoutVars>
          <dgm:bulletEnabled val="1"/>
        </dgm:presLayoutVars>
      </dgm:prSet>
      <dgm:spPr/>
    </dgm:pt>
    <dgm:pt modelId="{DE574EAF-2D25-484F-905C-409F7B2E350B}" type="pres">
      <dgm:prSet presAssocID="{AB061F71-E386-43FC-B9D5-B4CAD8E7B008}" presName="invisiNode" presStyleLbl="node1" presStyleIdx="2" presStyleCnt="5"/>
      <dgm:spPr/>
    </dgm:pt>
    <dgm:pt modelId="{56158AD0-6F1B-4B33-B40D-15A58B680E92}" type="pres">
      <dgm:prSet presAssocID="{AB061F71-E386-43FC-B9D5-B4CAD8E7B008}" presName="imagNode" presStyleLbl="fgImgPlac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ndala with solid fill"/>
        </a:ext>
      </dgm:extLst>
    </dgm:pt>
    <dgm:pt modelId="{778CD6B5-B96C-4C7A-87FC-FCA3F1EC8438}" type="pres">
      <dgm:prSet presAssocID="{1A37DF06-1C5E-4E32-97DD-31D169FDC00C}" presName="sibTrans" presStyleLbl="sibTrans2D1" presStyleIdx="0" presStyleCnt="0"/>
      <dgm:spPr/>
    </dgm:pt>
    <dgm:pt modelId="{4B4178C3-B1C2-431D-9625-987D91D846F6}" type="pres">
      <dgm:prSet presAssocID="{3291F396-E09D-424A-81BF-1865540BD8F4}" presName="compNode" presStyleCnt="0"/>
      <dgm:spPr/>
    </dgm:pt>
    <dgm:pt modelId="{B1436DD3-04DF-4E99-9CB1-D2320ADE9E7B}" type="pres">
      <dgm:prSet presAssocID="{3291F396-E09D-424A-81BF-1865540BD8F4}" presName="bkgdShape" presStyleLbl="node1" presStyleIdx="3" presStyleCnt="5"/>
      <dgm:spPr/>
    </dgm:pt>
    <dgm:pt modelId="{5EDE0206-029B-47E6-8F4B-D7DF3A7F04B8}" type="pres">
      <dgm:prSet presAssocID="{3291F396-E09D-424A-81BF-1865540BD8F4}" presName="nodeTx" presStyleLbl="node1" presStyleIdx="3" presStyleCnt="5">
        <dgm:presLayoutVars>
          <dgm:bulletEnabled val="1"/>
        </dgm:presLayoutVars>
      </dgm:prSet>
      <dgm:spPr/>
    </dgm:pt>
    <dgm:pt modelId="{4A06A46C-442F-473A-AEDC-E678AF8CC7BA}" type="pres">
      <dgm:prSet presAssocID="{3291F396-E09D-424A-81BF-1865540BD8F4}" presName="invisiNode" presStyleLbl="node1" presStyleIdx="3" presStyleCnt="5"/>
      <dgm:spPr/>
    </dgm:pt>
    <dgm:pt modelId="{7D13260F-B1EF-4D0D-B6A6-3E51AF28430D}" type="pres">
      <dgm:prSet presAssocID="{3291F396-E09D-424A-81BF-1865540BD8F4}" presName="imagNode" presStyleLbl="fgImgPlac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or Open with solid fill"/>
        </a:ext>
      </dgm:extLst>
    </dgm:pt>
    <dgm:pt modelId="{27A120C0-B188-4A7A-AD2E-AEE9A058C2F1}" type="pres">
      <dgm:prSet presAssocID="{5650BC56-D2FB-4E44-B6C7-D84BACB434B9}" presName="sibTrans" presStyleLbl="sibTrans2D1" presStyleIdx="0" presStyleCnt="0"/>
      <dgm:spPr/>
    </dgm:pt>
    <dgm:pt modelId="{E6E513DF-D688-485C-A72A-DFB3D991CEAF}" type="pres">
      <dgm:prSet presAssocID="{0E170FF1-7109-4B13-B5DB-311A84F8A4DE}" presName="compNode" presStyleCnt="0"/>
      <dgm:spPr/>
    </dgm:pt>
    <dgm:pt modelId="{6A1D608C-8150-4375-B155-7C474787F4B2}" type="pres">
      <dgm:prSet presAssocID="{0E170FF1-7109-4B13-B5DB-311A84F8A4DE}" presName="bkgdShape" presStyleLbl="node1" presStyleIdx="4" presStyleCnt="5"/>
      <dgm:spPr/>
    </dgm:pt>
    <dgm:pt modelId="{5F0D444C-11EB-48FB-B52A-7B1D66331E56}" type="pres">
      <dgm:prSet presAssocID="{0E170FF1-7109-4B13-B5DB-311A84F8A4DE}" presName="nodeTx" presStyleLbl="node1" presStyleIdx="4" presStyleCnt="5">
        <dgm:presLayoutVars>
          <dgm:bulletEnabled val="1"/>
        </dgm:presLayoutVars>
      </dgm:prSet>
      <dgm:spPr/>
    </dgm:pt>
    <dgm:pt modelId="{3BB6E6A3-035D-4586-87FC-0146FA534CC7}" type="pres">
      <dgm:prSet presAssocID="{0E170FF1-7109-4B13-B5DB-311A84F8A4DE}" presName="invisiNode" presStyleLbl="node1" presStyleIdx="4" presStyleCnt="5"/>
      <dgm:spPr/>
    </dgm:pt>
    <dgm:pt modelId="{9EE48CA3-B872-4BF2-B412-775738F3ECC9}" type="pres">
      <dgm:prSet presAssocID="{0E170FF1-7109-4B13-B5DB-311A84F8A4DE}" presName="imagNode" presStyleLbl="fgImgPlac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miling face with solid fill with solid fill"/>
        </a:ext>
      </dgm:extLst>
    </dgm:pt>
  </dgm:ptLst>
  <dgm:cxnLst>
    <dgm:cxn modelId="{66D2ED17-6A60-4B97-9CD2-7E4B7EA34DE1}" srcId="{C1E83CBF-7631-4B42-A5B2-DF727ECCE246}" destId="{E6603B5C-1018-47AB-8026-07EFDEBB756C}" srcOrd="1" destOrd="0" parTransId="{CAD7E4CA-BAB1-4A1C-85F1-B816D4FD0F63}" sibTransId="{D434C223-1910-4474-AB20-9ACE46D4E965}"/>
    <dgm:cxn modelId="{A674EA1A-2F0C-412B-AEFA-01C645B84D0E}" type="presOf" srcId="{E6603B5C-1018-47AB-8026-07EFDEBB756C}" destId="{13C7237A-2DE2-4AEB-8ED3-4E062272B9CE}" srcOrd="1" destOrd="0" presId="urn:microsoft.com/office/officeart/2005/8/layout/hList7"/>
    <dgm:cxn modelId="{4389261B-6F71-4DFA-90A2-1B1F1F0613DD}" type="presOf" srcId="{AB061F71-E386-43FC-B9D5-B4CAD8E7B008}" destId="{E4B0434F-A8AA-4D4D-A1CE-A918330F6788}" srcOrd="0" destOrd="0" presId="urn:microsoft.com/office/officeart/2005/8/layout/hList7"/>
    <dgm:cxn modelId="{95743C2A-A514-4AFC-A523-0F3F8446A184}" srcId="{C1E83CBF-7631-4B42-A5B2-DF727ECCE246}" destId="{0E170FF1-7109-4B13-B5DB-311A84F8A4DE}" srcOrd="4" destOrd="0" parTransId="{D5308F6B-1DBB-4E3E-9982-8EF3FA62D650}" sibTransId="{5EDB069F-A2C1-4268-82EE-A161C5C25328}"/>
    <dgm:cxn modelId="{2A185132-9B3C-459E-8202-D2DE3D1FA6CC}" type="presOf" srcId="{E6603B5C-1018-47AB-8026-07EFDEBB756C}" destId="{2022C0EA-F12A-4449-A4EF-A42CAFDE1F71}" srcOrd="0" destOrd="0" presId="urn:microsoft.com/office/officeart/2005/8/layout/hList7"/>
    <dgm:cxn modelId="{5C55E833-E6BB-498C-B930-96D63B71C487}" type="presOf" srcId="{0E170FF1-7109-4B13-B5DB-311A84F8A4DE}" destId="{6A1D608C-8150-4375-B155-7C474787F4B2}" srcOrd="0" destOrd="0" presId="urn:microsoft.com/office/officeart/2005/8/layout/hList7"/>
    <dgm:cxn modelId="{C7D5BE37-805E-4CFE-AD7D-709510FFF0B7}" type="presOf" srcId="{3291F396-E09D-424A-81BF-1865540BD8F4}" destId="{5EDE0206-029B-47E6-8F4B-D7DF3A7F04B8}" srcOrd="1" destOrd="0" presId="urn:microsoft.com/office/officeart/2005/8/layout/hList7"/>
    <dgm:cxn modelId="{D06A2F53-C5B3-4015-B0E2-9F8A511611D4}" srcId="{C1E83CBF-7631-4B42-A5B2-DF727ECCE246}" destId="{EFCADDE5-0BA0-4553-ABC5-2E39B64CDAE4}" srcOrd="0" destOrd="0" parTransId="{66A46354-89B0-4EA3-B403-6AE0CC7E6E6E}" sibTransId="{95799485-27F8-412E-95FC-7B6C2AB769F9}"/>
    <dgm:cxn modelId="{9FF76C7A-EA53-4839-A71A-50BA4868F456}" type="presOf" srcId="{95799485-27F8-412E-95FC-7B6C2AB769F9}" destId="{5C11CCDB-6D18-4E25-9C14-EAA59AE51D5C}" srcOrd="0" destOrd="0" presId="urn:microsoft.com/office/officeart/2005/8/layout/hList7"/>
    <dgm:cxn modelId="{6F48897C-D067-40ED-876E-C38C0EB0A542}" type="presOf" srcId="{AB061F71-E386-43FC-B9D5-B4CAD8E7B008}" destId="{D38A38BC-9EB4-4134-AD74-F38BC4DA169A}" srcOrd="1" destOrd="0" presId="urn:microsoft.com/office/officeart/2005/8/layout/hList7"/>
    <dgm:cxn modelId="{7E883080-5046-4AEE-B486-B617D65C57AB}" type="presOf" srcId="{D434C223-1910-4474-AB20-9ACE46D4E965}" destId="{FEBC2EBA-5F63-40AD-894E-FC4899282D42}" srcOrd="0" destOrd="0" presId="urn:microsoft.com/office/officeart/2005/8/layout/hList7"/>
    <dgm:cxn modelId="{B45DD19B-5323-40A3-B627-5B3EA852E5B2}" type="presOf" srcId="{5650BC56-D2FB-4E44-B6C7-D84BACB434B9}" destId="{27A120C0-B188-4A7A-AD2E-AEE9A058C2F1}" srcOrd="0" destOrd="0" presId="urn:microsoft.com/office/officeart/2005/8/layout/hList7"/>
    <dgm:cxn modelId="{2BFE769D-CF1D-489E-81BF-138CC6AEA259}" type="presOf" srcId="{0E170FF1-7109-4B13-B5DB-311A84F8A4DE}" destId="{5F0D444C-11EB-48FB-B52A-7B1D66331E56}" srcOrd="1" destOrd="0" presId="urn:microsoft.com/office/officeart/2005/8/layout/hList7"/>
    <dgm:cxn modelId="{2CCAFCA0-891A-4410-9FC8-3642E1A79C8A}" type="presOf" srcId="{EFCADDE5-0BA0-4553-ABC5-2E39B64CDAE4}" destId="{3C460B8B-9B55-4744-BFD3-05DE11FEEA45}" srcOrd="1" destOrd="0" presId="urn:microsoft.com/office/officeart/2005/8/layout/hList7"/>
    <dgm:cxn modelId="{28172EB6-97D7-4C2C-A37A-BB4B57040F27}" srcId="{C1E83CBF-7631-4B42-A5B2-DF727ECCE246}" destId="{3291F396-E09D-424A-81BF-1865540BD8F4}" srcOrd="3" destOrd="0" parTransId="{824DF990-E6B7-4FCA-B5CF-8C8F58F7E011}" sibTransId="{5650BC56-D2FB-4E44-B6C7-D84BACB434B9}"/>
    <dgm:cxn modelId="{0617FBC1-6657-47C5-9B85-CCB4128EFD93}" type="presOf" srcId="{3291F396-E09D-424A-81BF-1865540BD8F4}" destId="{B1436DD3-04DF-4E99-9CB1-D2320ADE9E7B}" srcOrd="0" destOrd="0" presId="urn:microsoft.com/office/officeart/2005/8/layout/hList7"/>
    <dgm:cxn modelId="{353225C2-3AA6-4EF5-9A77-E79F4378ABF9}" srcId="{C1E83CBF-7631-4B42-A5B2-DF727ECCE246}" destId="{AB061F71-E386-43FC-B9D5-B4CAD8E7B008}" srcOrd="2" destOrd="0" parTransId="{19BD8299-A977-4192-BC52-7EB043DF5255}" sibTransId="{1A37DF06-1C5E-4E32-97DD-31D169FDC00C}"/>
    <dgm:cxn modelId="{82FDD2C7-331D-4BF4-8AD8-A0E74AA3A5B6}" type="presOf" srcId="{EFCADDE5-0BA0-4553-ABC5-2E39B64CDAE4}" destId="{7EB6735C-9706-4868-8D94-8A5215BD8734}" srcOrd="0" destOrd="0" presId="urn:microsoft.com/office/officeart/2005/8/layout/hList7"/>
    <dgm:cxn modelId="{6BDB40DE-7ABE-4A29-A996-98CCFDE3F7C2}" type="presOf" srcId="{1A37DF06-1C5E-4E32-97DD-31D169FDC00C}" destId="{778CD6B5-B96C-4C7A-87FC-FCA3F1EC8438}" srcOrd="0" destOrd="0" presId="urn:microsoft.com/office/officeart/2005/8/layout/hList7"/>
    <dgm:cxn modelId="{A906C2F2-7BD4-496A-B5F8-441F5C4A3CBC}" type="presOf" srcId="{C1E83CBF-7631-4B42-A5B2-DF727ECCE246}" destId="{D52716BF-153D-443C-A52E-D5D4C41D3DF9}" srcOrd="0" destOrd="0" presId="urn:microsoft.com/office/officeart/2005/8/layout/hList7"/>
    <dgm:cxn modelId="{60E85D92-EFDD-46F9-8F35-86E647DAEF04}" type="presParOf" srcId="{D52716BF-153D-443C-A52E-D5D4C41D3DF9}" destId="{3B447D99-6981-4A34-86A3-BF471CC62A56}" srcOrd="0" destOrd="0" presId="urn:microsoft.com/office/officeart/2005/8/layout/hList7"/>
    <dgm:cxn modelId="{F4125B37-C08F-4DE7-840C-4A74CD714B8A}" type="presParOf" srcId="{D52716BF-153D-443C-A52E-D5D4C41D3DF9}" destId="{3B50A829-7327-49D2-B645-948A4A9EB9DA}" srcOrd="1" destOrd="0" presId="urn:microsoft.com/office/officeart/2005/8/layout/hList7"/>
    <dgm:cxn modelId="{C56A6AE6-9003-4CA6-9410-45C0C9317350}" type="presParOf" srcId="{3B50A829-7327-49D2-B645-948A4A9EB9DA}" destId="{929849D5-3FAA-4A4F-BA6C-370D4937E3A8}" srcOrd="0" destOrd="0" presId="urn:microsoft.com/office/officeart/2005/8/layout/hList7"/>
    <dgm:cxn modelId="{D6692541-CEE2-4C98-BB7F-CE7783F499A0}" type="presParOf" srcId="{929849D5-3FAA-4A4F-BA6C-370D4937E3A8}" destId="{7EB6735C-9706-4868-8D94-8A5215BD8734}" srcOrd="0" destOrd="0" presId="urn:microsoft.com/office/officeart/2005/8/layout/hList7"/>
    <dgm:cxn modelId="{A626AEC6-ECDD-45DD-A06C-0B895913DAD0}" type="presParOf" srcId="{929849D5-3FAA-4A4F-BA6C-370D4937E3A8}" destId="{3C460B8B-9B55-4744-BFD3-05DE11FEEA45}" srcOrd="1" destOrd="0" presId="urn:microsoft.com/office/officeart/2005/8/layout/hList7"/>
    <dgm:cxn modelId="{FCB020F9-3651-46BA-B4A9-CE873601601A}" type="presParOf" srcId="{929849D5-3FAA-4A4F-BA6C-370D4937E3A8}" destId="{1AE7F007-4A01-4D5C-A3F9-DD5FC14834C9}" srcOrd="2" destOrd="0" presId="urn:microsoft.com/office/officeart/2005/8/layout/hList7"/>
    <dgm:cxn modelId="{8EA8EB2E-7C16-4BB4-8B1C-C17033B169B3}" type="presParOf" srcId="{929849D5-3FAA-4A4F-BA6C-370D4937E3A8}" destId="{70AFE4DE-02BD-44B6-953C-7CAE61FBD086}" srcOrd="3" destOrd="0" presId="urn:microsoft.com/office/officeart/2005/8/layout/hList7"/>
    <dgm:cxn modelId="{02DD1057-9E11-4E67-8031-A8F671209642}" type="presParOf" srcId="{3B50A829-7327-49D2-B645-948A4A9EB9DA}" destId="{5C11CCDB-6D18-4E25-9C14-EAA59AE51D5C}" srcOrd="1" destOrd="0" presId="urn:microsoft.com/office/officeart/2005/8/layout/hList7"/>
    <dgm:cxn modelId="{AD35B6FF-2EEE-4D2B-AE13-CFE484946A5D}" type="presParOf" srcId="{3B50A829-7327-49D2-B645-948A4A9EB9DA}" destId="{88E683F7-757B-4D82-9826-ABBB75A67166}" srcOrd="2" destOrd="0" presId="urn:microsoft.com/office/officeart/2005/8/layout/hList7"/>
    <dgm:cxn modelId="{5BEE49A7-D9DB-4D33-9873-AC5A7837030A}" type="presParOf" srcId="{88E683F7-757B-4D82-9826-ABBB75A67166}" destId="{2022C0EA-F12A-4449-A4EF-A42CAFDE1F71}" srcOrd="0" destOrd="0" presId="urn:microsoft.com/office/officeart/2005/8/layout/hList7"/>
    <dgm:cxn modelId="{E269EB63-C6D6-4E3D-9847-6C06860D9E83}" type="presParOf" srcId="{88E683F7-757B-4D82-9826-ABBB75A67166}" destId="{13C7237A-2DE2-4AEB-8ED3-4E062272B9CE}" srcOrd="1" destOrd="0" presId="urn:microsoft.com/office/officeart/2005/8/layout/hList7"/>
    <dgm:cxn modelId="{E8C9E530-1CEB-4D1E-858C-C8BEF68000B4}" type="presParOf" srcId="{88E683F7-757B-4D82-9826-ABBB75A67166}" destId="{E86EC03B-B1BF-49E6-95A7-3340A9958AD7}" srcOrd="2" destOrd="0" presId="urn:microsoft.com/office/officeart/2005/8/layout/hList7"/>
    <dgm:cxn modelId="{904B6D36-E31D-4672-A599-7FD5E15FEB13}" type="presParOf" srcId="{88E683F7-757B-4D82-9826-ABBB75A67166}" destId="{FE14EF9F-19D5-4797-AB61-48708FE74FAB}" srcOrd="3" destOrd="0" presId="urn:microsoft.com/office/officeart/2005/8/layout/hList7"/>
    <dgm:cxn modelId="{2077DC48-B863-4BA9-9DBF-F7ED4C68C528}" type="presParOf" srcId="{3B50A829-7327-49D2-B645-948A4A9EB9DA}" destId="{FEBC2EBA-5F63-40AD-894E-FC4899282D42}" srcOrd="3" destOrd="0" presId="urn:microsoft.com/office/officeart/2005/8/layout/hList7"/>
    <dgm:cxn modelId="{FD24AA59-2B8C-465E-84D3-C0E825483704}" type="presParOf" srcId="{3B50A829-7327-49D2-B645-948A4A9EB9DA}" destId="{7EA75166-1358-4F04-A1E7-913A01797E53}" srcOrd="4" destOrd="0" presId="urn:microsoft.com/office/officeart/2005/8/layout/hList7"/>
    <dgm:cxn modelId="{E4D24F54-1FB4-4B1C-B1B7-A44E45F8C396}" type="presParOf" srcId="{7EA75166-1358-4F04-A1E7-913A01797E53}" destId="{E4B0434F-A8AA-4D4D-A1CE-A918330F6788}" srcOrd="0" destOrd="0" presId="urn:microsoft.com/office/officeart/2005/8/layout/hList7"/>
    <dgm:cxn modelId="{0489CF50-11EA-4013-B85D-7D9509CF53D3}" type="presParOf" srcId="{7EA75166-1358-4F04-A1E7-913A01797E53}" destId="{D38A38BC-9EB4-4134-AD74-F38BC4DA169A}" srcOrd="1" destOrd="0" presId="urn:microsoft.com/office/officeart/2005/8/layout/hList7"/>
    <dgm:cxn modelId="{13D23DEA-2461-4DE8-8B0A-BA0B8AF08AC3}" type="presParOf" srcId="{7EA75166-1358-4F04-A1E7-913A01797E53}" destId="{DE574EAF-2D25-484F-905C-409F7B2E350B}" srcOrd="2" destOrd="0" presId="urn:microsoft.com/office/officeart/2005/8/layout/hList7"/>
    <dgm:cxn modelId="{556B3F6A-8DAC-4B09-883F-87E6DCB89FC8}" type="presParOf" srcId="{7EA75166-1358-4F04-A1E7-913A01797E53}" destId="{56158AD0-6F1B-4B33-B40D-15A58B680E92}" srcOrd="3" destOrd="0" presId="urn:microsoft.com/office/officeart/2005/8/layout/hList7"/>
    <dgm:cxn modelId="{0FC6F7CC-24D5-48CF-A50C-6C5D81AF11CD}" type="presParOf" srcId="{3B50A829-7327-49D2-B645-948A4A9EB9DA}" destId="{778CD6B5-B96C-4C7A-87FC-FCA3F1EC8438}" srcOrd="5" destOrd="0" presId="urn:microsoft.com/office/officeart/2005/8/layout/hList7"/>
    <dgm:cxn modelId="{764D8431-1B8E-424C-8FEC-9FE02E4D6633}" type="presParOf" srcId="{3B50A829-7327-49D2-B645-948A4A9EB9DA}" destId="{4B4178C3-B1C2-431D-9625-987D91D846F6}" srcOrd="6" destOrd="0" presId="urn:microsoft.com/office/officeart/2005/8/layout/hList7"/>
    <dgm:cxn modelId="{C7F728D7-BEB6-4B51-B2DB-63BD7138C399}" type="presParOf" srcId="{4B4178C3-B1C2-431D-9625-987D91D846F6}" destId="{B1436DD3-04DF-4E99-9CB1-D2320ADE9E7B}" srcOrd="0" destOrd="0" presId="urn:microsoft.com/office/officeart/2005/8/layout/hList7"/>
    <dgm:cxn modelId="{EA23901B-AEC9-4AD4-BD21-F1EEA0770816}" type="presParOf" srcId="{4B4178C3-B1C2-431D-9625-987D91D846F6}" destId="{5EDE0206-029B-47E6-8F4B-D7DF3A7F04B8}" srcOrd="1" destOrd="0" presId="urn:microsoft.com/office/officeart/2005/8/layout/hList7"/>
    <dgm:cxn modelId="{00D483F2-4E51-4DD3-8024-EDBB99AF9B54}" type="presParOf" srcId="{4B4178C3-B1C2-431D-9625-987D91D846F6}" destId="{4A06A46C-442F-473A-AEDC-E678AF8CC7BA}" srcOrd="2" destOrd="0" presId="urn:microsoft.com/office/officeart/2005/8/layout/hList7"/>
    <dgm:cxn modelId="{47B12561-E54F-4871-97BE-404610833C0E}" type="presParOf" srcId="{4B4178C3-B1C2-431D-9625-987D91D846F6}" destId="{7D13260F-B1EF-4D0D-B6A6-3E51AF28430D}" srcOrd="3" destOrd="0" presId="urn:microsoft.com/office/officeart/2005/8/layout/hList7"/>
    <dgm:cxn modelId="{BB80224A-7E6B-468E-83CB-99E8CC2B3821}" type="presParOf" srcId="{3B50A829-7327-49D2-B645-948A4A9EB9DA}" destId="{27A120C0-B188-4A7A-AD2E-AEE9A058C2F1}" srcOrd="7" destOrd="0" presId="urn:microsoft.com/office/officeart/2005/8/layout/hList7"/>
    <dgm:cxn modelId="{6FD486DB-1358-4A8E-AFFA-E9ED9E15359F}" type="presParOf" srcId="{3B50A829-7327-49D2-B645-948A4A9EB9DA}" destId="{E6E513DF-D688-485C-A72A-DFB3D991CEAF}" srcOrd="8" destOrd="0" presId="urn:microsoft.com/office/officeart/2005/8/layout/hList7"/>
    <dgm:cxn modelId="{EB71A72D-7C45-4DA9-A37A-A6BB3E85FCAB}" type="presParOf" srcId="{E6E513DF-D688-485C-A72A-DFB3D991CEAF}" destId="{6A1D608C-8150-4375-B155-7C474787F4B2}" srcOrd="0" destOrd="0" presId="urn:microsoft.com/office/officeart/2005/8/layout/hList7"/>
    <dgm:cxn modelId="{12DD51D4-795C-4F2B-80F0-B5BD6A35FC6D}" type="presParOf" srcId="{E6E513DF-D688-485C-A72A-DFB3D991CEAF}" destId="{5F0D444C-11EB-48FB-B52A-7B1D66331E56}" srcOrd="1" destOrd="0" presId="urn:microsoft.com/office/officeart/2005/8/layout/hList7"/>
    <dgm:cxn modelId="{9C4E11D1-468C-43AA-8383-F675DDE16A8C}" type="presParOf" srcId="{E6E513DF-D688-485C-A72A-DFB3D991CEAF}" destId="{3BB6E6A3-035D-4586-87FC-0146FA534CC7}" srcOrd="2" destOrd="0" presId="urn:microsoft.com/office/officeart/2005/8/layout/hList7"/>
    <dgm:cxn modelId="{E2D4DB04-B4AC-40FE-BBFE-21E8F7DB83BB}" type="presParOf" srcId="{E6E513DF-D688-485C-A72A-DFB3D991CEAF}" destId="{9EE48CA3-B872-4BF2-B412-775738F3ECC9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386015C-8B6C-4BA5-8B2F-D9BAF6E06EE1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409AAA7-A514-4F69-AEF5-8CC2260C27EC}">
      <dgm:prSet/>
      <dgm:spPr/>
      <dgm:t>
        <a:bodyPr/>
        <a:lstStyle/>
        <a:p>
          <a:r>
            <a:rPr lang="en-US" dirty="0"/>
            <a:t>Research indicates it is experienced by all types of professionals including:</a:t>
          </a:r>
        </a:p>
      </dgm:t>
    </dgm:pt>
    <dgm:pt modelId="{C04C98F2-AAD2-4542-8B3C-8AB834BFE503}" type="parTrans" cxnId="{5A5205FF-3043-48E0-9B65-BD695A22AEA9}">
      <dgm:prSet/>
      <dgm:spPr/>
      <dgm:t>
        <a:bodyPr/>
        <a:lstStyle/>
        <a:p>
          <a:endParaRPr lang="en-US"/>
        </a:p>
      </dgm:t>
    </dgm:pt>
    <dgm:pt modelId="{7C01B93F-87FE-4A96-85DB-E6665BA2F9F6}" type="sibTrans" cxnId="{5A5205FF-3043-48E0-9B65-BD695A22AEA9}">
      <dgm:prSet/>
      <dgm:spPr/>
      <dgm:t>
        <a:bodyPr/>
        <a:lstStyle/>
        <a:p>
          <a:endParaRPr lang="en-US"/>
        </a:p>
      </dgm:t>
    </dgm:pt>
    <dgm:pt modelId="{79D16B8A-B50E-4A0A-A628-8EC9D3604314}">
      <dgm:prSet/>
      <dgm:spPr/>
      <dgm:t>
        <a:bodyPr/>
        <a:lstStyle/>
        <a:p>
          <a:r>
            <a:rPr lang="en-US" dirty="0"/>
            <a:t>VPTG increases with:</a:t>
          </a:r>
        </a:p>
      </dgm:t>
    </dgm:pt>
    <dgm:pt modelId="{8FC40E1F-881C-412A-843A-104EB21A7AF9}" type="parTrans" cxnId="{84CFEFA3-99EA-4053-8AFB-8661297C01B8}">
      <dgm:prSet/>
      <dgm:spPr/>
      <dgm:t>
        <a:bodyPr/>
        <a:lstStyle/>
        <a:p>
          <a:endParaRPr lang="en-US"/>
        </a:p>
      </dgm:t>
    </dgm:pt>
    <dgm:pt modelId="{535E1055-3F7C-4F7F-ABD0-844D6BC899D3}" type="sibTrans" cxnId="{84CFEFA3-99EA-4053-8AFB-8661297C01B8}">
      <dgm:prSet/>
      <dgm:spPr/>
      <dgm:t>
        <a:bodyPr/>
        <a:lstStyle/>
        <a:p>
          <a:endParaRPr lang="en-US"/>
        </a:p>
      </dgm:t>
    </dgm:pt>
    <dgm:pt modelId="{F54846F2-3005-4519-9626-006BBB922EDA}">
      <dgm:prSet/>
      <dgm:spPr>
        <a:solidFill>
          <a:schemeClr val="accent1">
            <a:lumMod val="75000"/>
            <a:lumOff val="25000"/>
            <a:alpha val="90000"/>
          </a:schemeClr>
        </a:solidFill>
      </dgm:spPr>
      <dgm:t>
        <a:bodyPr/>
        <a:lstStyle/>
        <a:p>
          <a:r>
            <a:rPr lang="en-US" dirty="0"/>
            <a:t>Self-care</a:t>
          </a:r>
        </a:p>
      </dgm:t>
    </dgm:pt>
    <dgm:pt modelId="{42E64C8E-0479-4EBC-9F33-69FF2CA1838D}" type="parTrans" cxnId="{E4B917CA-3AAB-4208-BD33-86267CACFAE9}">
      <dgm:prSet/>
      <dgm:spPr/>
      <dgm:t>
        <a:bodyPr/>
        <a:lstStyle/>
        <a:p>
          <a:endParaRPr lang="en-US"/>
        </a:p>
      </dgm:t>
    </dgm:pt>
    <dgm:pt modelId="{26F44CCF-8732-4BB0-B636-DFA51BB5E90B}" type="sibTrans" cxnId="{E4B917CA-3AAB-4208-BD33-86267CACFAE9}">
      <dgm:prSet/>
      <dgm:spPr/>
      <dgm:t>
        <a:bodyPr/>
        <a:lstStyle/>
        <a:p>
          <a:endParaRPr lang="en-US"/>
        </a:p>
      </dgm:t>
    </dgm:pt>
    <dgm:pt modelId="{6B5FE611-3BF6-44B1-9C8A-8D618011764B}">
      <dgm:prSet/>
      <dgm:spPr>
        <a:solidFill>
          <a:schemeClr val="accent1">
            <a:lumMod val="75000"/>
            <a:lumOff val="25000"/>
            <a:alpha val="90000"/>
          </a:schemeClr>
        </a:solidFill>
      </dgm:spPr>
      <dgm:t>
        <a:bodyPr/>
        <a:lstStyle/>
        <a:p>
          <a:r>
            <a:rPr lang="en-US"/>
            <a:t>Supervision</a:t>
          </a:r>
        </a:p>
      </dgm:t>
    </dgm:pt>
    <dgm:pt modelId="{B8B6562B-B31E-49FC-A53A-74B09E0A0D5D}" type="parTrans" cxnId="{E351400D-14BE-4935-ACCE-82B9CCC233D7}">
      <dgm:prSet/>
      <dgm:spPr/>
      <dgm:t>
        <a:bodyPr/>
        <a:lstStyle/>
        <a:p>
          <a:endParaRPr lang="en-US"/>
        </a:p>
      </dgm:t>
    </dgm:pt>
    <dgm:pt modelId="{D916485D-6D35-47D0-AA48-2AC6CD631082}" type="sibTrans" cxnId="{E351400D-14BE-4935-ACCE-82B9CCC233D7}">
      <dgm:prSet/>
      <dgm:spPr/>
      <dgm:t>
        <a:bodyPr/>
        <a:lstStyle/>
        <a:p>
          <a:endParaRPr lang="en-US"/>
        </a:p>
      </dgm:t>
    </dgm:pt>
    <dgm:pt modelId="{4AF4DE9A-2F10-4BA8-8695-B4046D0C47F2}">
      <dgm:prSet/>
      <dgm:spPr>
        <a:solidFill>
          <a:schemeClr val="accent1">
            <a:lumMod val="75000"/>
            <a:lumOff val="25000"/>
            <a:alpha val="90000"/>
          </a:schemeClr>
        </a:solidFill>
      </dgm:spPr>
      <dgm:t>
        <a:bodyPr/>
        <a:lstStyle/>
        <a:p>
          <a:r>
            <a:rPr lang="en-US"/>
            <a:t>Peer-support</a:t>
          </a:r>
        </a:p>
      </dgm:t>
    </dgm:pt>
    <dgm:pt modelId="{84C8E297-9E88-4941-8479-6999BAB18290}" type="parTrans" cxnId="{772C33FD-4871-4705-80DF-2919D8BB258B}">
      <dgm:prSet/>
      <dgm:spPr/>
      <dgm:t>
        <a:bodyPr/>
        <a:lstStyle/>
        <a:p>
          <a:endParaRPr lang="en-US"/>
        </a:p>
      </dgm:t>
    </dgm:pt>
    <dgm:pt modelId="{9F0C164E-605C-4CAB-844D-907F2D047294}" type="sibTrans" cxnId="{772C33FD-4871-4705-80DF-2919D8BB258B}">
      <dgm:prSet/>
      <dgm:spPr/>
      <dgm:t>
        <a:bodyPr/>
        <a:lstStyle/>
        <a:p>
          <a:endParaRPr lang="en-US"/>
        </a:p>
      </dgm:t>
    </dgm:pt>
    <dgm:pt modelId="{1A3B223A-8FE1-4781-93FA-234B3E4BC066}">
      <dgm:prSet/>
      <dgm:spPr>
        <a:solidFill>
          <a:schemeClr val="accent1">
            <a:lumMod val="75000"/>
            <a:lumOff val="25000"/>
            <a:alpha val="90000"/>
          </a:schemeClr>
        </a:solidFill>
      </dgm:spPr>
      <dgm:t>
        <a:bodyPr/>
        <a:lstStyle/>
        <a:p>
          <a:r>
            <a:rPr lang="en-US" dirty="0"/>
            <a:t>Personal therapy</a:t>
          </a:r>
        </a:p>
      </dgm:t>
    </dgm:pt>
    <dgm:pt modelId="{6574D68C-D5E9-418C-B942-3E80C6DAF351}" type="parTrans" cxnId="{CE6A73FB-AC4A-46FD-9E18-C90F1F13155B}">
      <dgm:prSet/>
      <dgm:spPr/>
      <dgm:t>
        <a:bodyPr/>
        <a:lstStyle/>
        <a:p>
          <a:endParaRPr lang="en-US"/>
        </a:p>
      </dgm:t>
    </dgm:pt>
    <dgm:pt modelId="{C8CEC035-EDBC-44CF-8B3F-A2DAFC8AB0B7}" type="sibTrans" cxnId="{CE6A73FB-AC4A-46FD-9E18-C90F1F13155B}">
      <dgm:prSet/>
      <dgm:spPr/>
      <dgm:t>
        <a:bodyPr/>
        <a:lstStyle/>
        <a:p>
          <a:endParaRPr lang="en-US"/>
        </a:p>
      </dgm:t>
    </dgm:pt>
    <dgm:pt modelId="{3DFFC3AB-9711-423C-BBD6-D0DEEB6BFC76}">
      <dgm:prSet/>
      <dgm:spPr/>
      <dgm:t>
        <a:bodyPr/>
        <a:lstStyle/>
        <a:p>
          <a:r>
            <a:rPr lang="en-US" dirty="0"/>
            <a:t>Legal professionals </a:t>
          </a:r>
        </a:p>
      </dgm:t>
    </dgm:pt>
    <dgm:pt modelId="{9F3AE3A8-8537-4009-8E31-05ECA18A9278}" type="parTrans" cxnId="{AAF3056C-0453-43B0-A8BF-0E7844F70DB4}">
      <dgm:prSet/>
      <dgm:spPr/>
      <dgm:t>
        <a:bodyPr/>
        <a:lstStyle/>
        <a:p>
          <a:endParaRPr lang="en-US"/>
        </a:p>
      </dgm:t>
    </dgm:pt>
    <dgm:pt modelId="{D2C07946-34C1-4BE0-9528-C69137D60732}" type="sibTrans" cxnId="{AAF3056C-0453-43B0-A8BF-0E7844F70DB4}">
      <dgm:prSet/>
      <dgm:spPr/>
      <dgm:t>
        <a:bodyPr/>
        <a:lstStyle/>
        <a:p>
          <a:endParaRPr lang="en-US"/>
        </a:p>
      </dgm:t>
    </dgm:pt>
    <dgm:pt modelId="{847F586C-F94A-4755-938A-F8C0DD33C829}">
      <dgm:prSet/>
      <dgm:spPr/>
      <dgm:t>
        <a:bodyPr/>
        <a:lstStyle/>
        <a:p>
          <a:r>
            <a:rPr lang="en-US" dirty="0"/>
            <a:t>Advocates and caseworkers</a:t>
          </a:r>
        </a:p>
      </dgm:t>
    </dgm:pt>
    <dgm:pt modelId="{3CD50A46-4A1A-4460-A942-F959639F581C}" type="parTrans" cxnId="{738310BA-D617-4423-BA7F-2C540D3D399B}">
      <dgm:prSet/>
      <dgm:spPr/>
      <dgm:t>
        <a:bodyPr/>
        <a:lstStyle/>
        <a:p>
          <a:endParaRPr lang="en-US"/>
        </a:p>
      </dgm:t>
    </dgm:pt>
    <dgm:pt modelId="{CC3AD188-4113-4BB0-9812-2F77B8D1C5A0}" type="sibTrans" cxnId="{738310BA-D617-4423-BA7F-2C540D3D399B}">
      <dgm:prSet/>
      <dgm:spPr/>
      <dgm:t>
        <a:bodyPr/>
        <a:lstStyle/>
        <a:p>
          <a:endParaRPr lang="en-US"/>
        </a:p>
      </dgm:t>
    </dgm:pt>
    <dgm:pt modelId="{F8A051D5-82F5-4CB7-876F-C2618A40E258}">
      <dgm:prSet/>
      <dgm:spPr/>
      <dgm:t>
        <a:bodyPr/>
        <a:lstStyle/>
        <a:p>
          <a:r>
            <a:rPr lang="en-US" dirty="0"/>
            <a:t>Mental health professionals</a:t>
          </a:r>
        </a:p>
      </dgm:t>
    </dgm:pt>
    <dgm:pt modelId="{DECB1D57-2F65-470A-BF42-9DD56411A00C}" type="parTrans" cxnId="{3BED1D9D-C967-48DC-B640-EE6BFC32BE9C}">
      <dgm:prSet/>
      <dgm:spPr/>
      <dgm:t>
        <a:bodyPr/>
        <a:lstStyle/>
        <a:p>
          <a:endParaRPr lang="en-US"/>
        </a:p>
      </dgm:t>
    </dgm:pt>
    <dgm:pt modelId="{7EA71D40-9B64-473A-A1E3-797356DB4896}" type="sibTrans" cxnId="{3BED1D9D-C967-48DC-B640-EE6BFC32BE9C}">
      <dgm:prSet/>
      <dgm:spPr/>
      <dgm:t>
        <a:bodyPr/>
        <a:lstStyle/>
        <a:p>
          <a:endParaRPr lang="en-US"/>
        </a:p>
      </dgm:t>
    </dgm:pt>
    <dgm:pt modelId="{806FE660-7C86-4C49-9ACC-6394B66D50F2}">
      <dgm:prSet/>
      <dgm:spPr/>
      <dgm:t>
        <a:bodyPr/>
        <a:lstStyle/>
        <a:p>
          <a:r>
            <a:rPr lang="en-US" dirty="0"/>
            <a:t>And many others!</a:t>
          </a:r>
        </a:p>
      </dgm:t>
    </dgm:pt>
    <dgm:pt modelId="{822B6750-9010-4CBC-9CF1-55B01AE3F390}" type="parTrans" cxnId="{AB4B9B51-E760-494F-9A9F-62447C30528A}">
      <dgm:prSet/>
      <dgm:spPr/>
      <dgm:t>
        <a:bodyPr/>
        <a:lstStyle/>
        <a:p>
          <a:endParaRPr lang="en-US"/>
        </a:p>
      </dgm:t>
    </dgm:pt>
    <dgm:pt modelId="{422056D2-7BE3-4F92-ADB0-296CC065EB42}" type="sibTrans" cxnId="{AB4B9B51-E760-494F-9A9F-62447C30528A}">
      <dgm:prSet/>
      <dgm:spPr/>
      <dgm:t>
        <a:bodyPr/>
        <a:lstStyle/>
        <a:p>
          <a:endParaRPr lang="en-US"/>
        </a:p>
      </dgm:t>
    </dgm:pt>
    <dgm:pt modelId="{3886B7D3-99AD-4B6F-9294-26732E0DE6E2}">
      <dgm:prSet/>
      <dgm:spPr/>
      <dgm:t>
        <a:bodyPr/>
        <a:lstStyle/>
        <a:p>
          <a:r>
            <a:rPr lang="en-US" dirty="0"/>
            <a:t>Trauma-Informed Care Systems Promote:</a:t>
          </a:r>
        </a:p>
      </dgm:t>
    </dgm:pt>
    <dgm:pt modelId="{79717434-3299-44D0-95AD-AFF953B0A930}" type="parTrans" cxnId="{BAB8E093-548E-4BF5-B41A-CBC461B6BABA}">
      <dgm:prSet/>
      <dgm:spPr/>
      <dgm:t>
        <a:bodyPr/>
        <a:lstStyle/>
        <a:p>
          <a:endParaRPr lang="en-US"/>
        </a:p>
      </dgm:t>
    </dgm:pt>
    <dgm:pt modelId="{4D889D78-3FFB-41BF-BFFC-4B996FB22CF4}" type="sibTrans" cxnId="{BAB8E093-548E-4BF5-B41A-CBC461B6BABA}">
      <dgm:prSet/>
      <dgm:spPr/>
      <dgm:t>
        <a:bodyPr/>
        <a:lstStyle/>
        <a:p>
          <a:endParaRPr lang="en-US"/>
        </a:p>
      </dgm:t>
    </dgm:pt>
    <dgm:pt modelId="{B528851C-E7F5-4AB3-98B6-EF089F021A25}">
      <dgm:prSet/>
      <dgm:spPr/>
      <dgm:t>
        <a:bodyPr/>
        <a:lstStyle/>
        <a:p>
          <a:r>
            <a:rPr lang="en-US" dirty="0"/>
            <a:t>Safety &amp; Empowerment</a:t>
          </a:r>
        </a:p>
      </dgm:t>
    </dgm:pt>
    <dgm:pt modelId="{26599EC7-48E1-4BC7-AA2D-767B2E6A3143}" type="parTrans" cxnId="{05A98D35-1ED2-4959-BD2F-7EDACACD189F}">
      <dgm:prSet/>
      <dgm:spPr/>
      <dgm:t>
        <a:bodyPr/>
        <a:lstStyle/>
        <a:p>
          <a:endParaRPr lang="en-US"/>
        </a:p>
      </dgm:t>
    </dgm:pt>
    <dgm:pt modelId="{DCEC5A5C-2584-4431-945D-7EFB7EE182E6}" type="sibTrans" cxnId="{05A98D35-1ED2-4959-BD2F-7EDACACD189F}">
      <dgm:prSet/>
      <dgm:spPr/>
      <dgm:t>
        <a:bodyPr/>
        <a:lstStyle/>
        <a:p>
          <a:endParaRPr lang="en-US"/>
        </a:p>
      </dgm:t>
    </dgm:pt>
    <dgm:pt modelId="{6814A67B-2DB2-444F-8C73-15092720B9A8}">
      <dgm:prSet/>
      <dgm:spPr/>
      <dgm:t>
        <a:bodyPr/>
        <a:lstStyle/>
        <a:p>
          <a:r>
            <a:rPr lang="en-US" dirty="0"/>
            <a:t>Health &amp; Wellbeing</a:t>
          </a:r>
        </a:p>
      </dgm:t>
    </dgm:pt>
    <dgm:pt modelId="{9F3E5122-7271-4A9A-B8C9-695C6D1C1062}" type="parTrans" cxnId="{BC18E16C-42C1-4802-AF3C-21C5284998E5}">
      <dgm:prSet/>
      <dgm:spPr/>
      <dgm:t>
        <a:bodyPr/>
        <a:lstStyle/>
        <a:p>
          <a:endParaRPr lang="en-US"/>
        </a:p>
      </dgm:t>
    </dgm:pt>
    <dgm:pt modelId="{78AD7C7C-9716-448E-8BA8-38FD724B7AF4}" type="sibTrans" cxnId="{BC18E16C-42C1-4802-AF3C-21C5284998E5}">
      <dgm:prSet/>
      <dgm:spPr/>
      <dgm:t>
        <a:bodyPr/>
        <a:lstStyle/>
        <a:p>
          <a:endParaRPr lang="en-US"/>
        </a:p>
      </dgm:t>
    </dgm:pt>
    <dgm:pt modelId="{99532A6E-D109-450E-90FC-A0A8190C391D}">
      <dgm:prSet/>
      <dgm:spPr/>
      <dgm:t>
        <a:bodyPr/>
        <a:lstStyle/>
        <a:p>
          <a:r>
            <a:rPr lang="en-US" dirty="0"/>
            <a:t>Better organizational outcomes!</a:t>
          </a:r>
        </a:p>
      </dgm:t>
    </dgm:pt>
    <dgm:pt modelId="{83D711BE-87C3-4B21-AE6B-482083696C48}" type="parTrans" cxnId="{835CAC5B-0409-4059-98D4-F48035F80107}">
      <dgm:prSet/>
      <dgm:spPr/>
      <dgm:t>
        <a:bodyPr/>
        <a:lstStyle/>
        <a:p>
          <a:endParaRPr lang="en-US"/>
        </a:p>
      </dgm:t>
    </dgm:pt>
    <dgm:pt modelId="{5839E5A3-33CD-41FB-83CF-3DF1FEC48E70}" type="sibTrans" cxnId="{835CAC5B-0409-4059-98D4-F48035F80107}">
      <dgm:prSet/>
      <dgm:spPr/>
      <dgm:t>
        <a:bodyPr/>
        <a:lstStyle/>
        <a:p>
          <a:endParaRPr lang="en-US"/>
        </a:p>
      </dgm:t>
    </dgm:pt>
    <dgm:pt modelId="{ADFE6E67-6C3A-447A-B892-71F640CC7293}">
      <dgm:prSet/>
      <dgm:spPr/>
      <dgm:t>
        <a:bodyPr/>
        <a:lstStyle/>
        <a:p>
          <a:r>
            <a:rPr lang="en-US"/>
            <a:t>VPTG </a:t>
          </a:r>
          <a:r>
            <a:rPr lang="en-US" dirty="0"/>
            <a:t>&amp; PTG</a:t>
          </a:r>
        </a:p>
      </dgm:t>
    </dgm:pt>
    <dgm:pt modelId="{858E8D66-D1A7-40C3-9715-B87EB3076E7A}" type="parTrans" cxnId="{25A95AE0-F813-4B36-BAFA-DFBE8CE778D7}">
      <dgm:prSet/>
      <dgm:spPr/>
      <dgm:t>
        <a:bodyPr/>
        <a:lstStyle/>
        <a:p>
          <a:endParaRPr lang="en-US"/>
        </a:p>
      </dgm:t>
    </dgm:pt>
    <dgm:pt modelId="{03F4D0FD-4CCA-4255-9859-D9E7262E46A6}" type="sibTrans" cxnId="{25A95AE0-F813-4B36-BAFA-DFBE8CE778D7}">
      <dgm:prSet/>
      <dgm:spPr/>
      <dgm:t>
        <a:bodyPr/>
        <a:lstStyle/>
        <a:p>
          <a:endParaRPr lang="en-US"/>
        </a:p>
      </dgm:t>
    </dgm:pt>
    <dgm:pt modelId="{4A86B5DA-AD35-4C33-BB23-02036A311E52}" type="pres">
      <dgm:prSet presAssocID="{9386015C-8B6C-4BA5-8B2F-D9BAF6E06EE1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3CAB98C5-A6F1-45DA-87BD-CC95273404A4}" type="pres">
      <dgm:prSet presAssocID="{B409AAA7-A514-4F69-AEF5-8CC2260C27EC}" presName="horFlow" presStyleCnt="0"/>
      <dgm:spPr/>
    </dgm:pt>
    <dgm:pt modelId="{6E013FE6-DCF6-4BE6-A34C-C920CAB95E40}" type="pres">
      <dgm:prSet presAssocID="{B409AAA7-A514-4F69-AEF5-8CC2260C27EC}" presName="bigChev" presStyleLbl="node1" presStyleIdx="0" presStyleCnt="3"/>
      <dgm:spPr/>
    </dgm:pt>
    <dgm:pt modelId="{33D603E6-474A-4E49-92B7-3E95B75254CD}" type="pres">
      <dgm:prSet presAssocID="{9F3AE3A8-8537-4009-8E31-05ECA18A9278}" presName="parTrans" presStyleCnt="0"/>
      <dgm:spPr/>
    </dgm:pt>
    <dgm:pt modelId="{A86A8F83-D20E-48B6-9AA0-776E7FEFE9A9}" type="pres">
      <dgm:prSet presAssocID="{3DFFC3AB-9711-423C-BBD6-D0DEEB6BFC76}" presName="node" presStyleLbl="alignAccFollowNode1" presStyleIdx="0" presStyleCnt="12">
        <dgm:presLayoutVars>
          <dgm:bulletEnabled val="1"/>
        </dgm:presLayoutVars>
      </dgm:prSet>
      <dgm:spPr/>
    </dgm:pt>
    <dgm:pt modelId="{ABE562DF-97F7-4007-99F3-7F5A2985F4BC}" type="pres">
      <dgm:prSet presAssocID="{D2C07946-34C1-4BE0-9528-C69137D60732}" presName="sibTrans" presStyleCnt="0"/>
      <dgm:spPr/>
    </dgm:pt>
    <dgm:pt modelId="{E26C8B6C-271C-4A0F-9E4C-E968FE912634}" type="pres">
      <dgm:prSet presAssocID="{847F586C-F94A-4755-938A-F8C0DD33C829}" presName="node" presStyleLbl="alignAccFollowNode1" presStyleIdx="1" presStyleCnt="12">
        <dgm:presLayoutVars>
          <dgm:bulletEnabled val="1"/>
        </dgm:presLayoutVars>
      </dgm:prSet>
      <dgm:spPr/>
    </dgm:pt>
    <dgm:pt modelId="{CF9C1241-531F-4409-B1FD-09E3D5004BA6}" type="pres">
      <dgm:prSet presAssocID="{CC3AD188-4113-4BB0-9812-2F77B8D1C5A0}" presName="sibTrans" presStyleCnt="0"/>
      <dgm:spPr/>
    </dgm:pt>
    <dgm:pt modelId="{D4C0AA3C-6017-4EC7-8AF3-03A6C242E8B3}" type="pres">
      <dgm:prSet presAssocID="{F8A051D5-82F5-4CB7-876F-C2618A40E258}" presName="node" presStyleLbl="alignAccFollowNode1" presStyleIdx="2" presStyleCnt="12">
        <dgm:presLayoutVars>
          <dgm:bulletEnabled val="1"/>
        </dgm:presLayoutVars>
      </dgm:prSet>
      <dgm:spPr/>
    </dgm:pt>
    <dgm:pt modelId="{883427D4-39AD-4C70-9C8F-1EA08D669389}" type="pres">
      <dgm:prSet presAssocID="{7EA71D40-9B64-473A-A1E3-797356DB4896}" presName="sibTrans" presStyleCnt="0"/>
      <dgm:spPr/>
    </dgm:pt>
    <dgm:pt modelId="{8FC67C8B-2C8E-4486-BAB5-A4141B9FD931}" type="pres">
      <dgm:prSet presAssocID="{806FE660-7C86-4C49-9ACC-6394B66D50F2}" presName="node" presStyleLbl="alignAccFollowNode1" presStyleIdx="3" presStyleCnt="12">
        <dgm:presLayoutVars>
          <dgm:bulletEnabled val="1"/>
        </dgm:presLayoutVars>
      </dgm:prSet>
      <dgm:spPr/>
    </dgm:pt>
    <dgm:pt modelId="{8BCFCCA0-F246-4B9B-AF7B-2B70ED56D939}" type="pres">
      <dgm:prSet presAssocID="{B409AAA7-A514-4F69-AEF5-8CC2260C27EC}" presName="vSp" presStyleCnt="0"/>
      <dgm:spPr/>
    </dgm:pt>
    <dgm:pt modelId="{3EF51B3D-B068-4592-907F-666606FFAB9F}" type="pres">
      <dgm:prSet presAssocID="{79D16B8A-B50E-4A0A-A628-8EC9D3604314}" presName="horFlow" presStyleCnt="0"/>
      <dgm:spPr/>
    </dgm:pt>
    <dgm:pt modelId="{6222EDD1-22BA-4741-B650-0DB0F88B1C7C}" type="pres">
      <dgm:prSet presAssocID="{79D16B8A-B50E-4A0A-A628-8EC9D3604314}" presName="bigChev" presStyleLbl="node1" presStyleIdx="1" presStyleCnt="3"/>
      <dgm:spPr/>
    </dgm:pt>
    <dgm:pt modelId="{3B184C16-A5CD-46D3-ACB1-0E255D793E5E}" type="pres">
      <dgm:prSet presAssocID="{42E64C8E-0479-4EBC-9F33-69FF2CA1838D}" presName="parTrans" presStyleCnt="0"/>
      <dgm:spPr/>
    </dgm:pt>
    <dgm:pt modelId="{5AE3F3A0-028B-4D86-AA44-CF7E340047EB}" type="pres">
      <dgm:prSet presAssocID="{F54846F2-3005-4519-9626-006BBB922EDA}" presName="node" presStyleLbl="alignAccFollowNode1" presStyleIdx="4" presStyleCnt="12">
        <dgm:presLayoutVars>
          <dgm:bulletEnabled val="1"/>
        </dgm:presLayoutVars>
      </dgm:prSet>
      <dgm:spPr/>
    </dgm:pt>
    <dgm:pt modelId="{EBC52796-14EF-4A91-AF8E-0BE15DAE3D10}" type="pres">
      <dgm:prSet presAssocID="{26F44CCF-8732-4BB0-B636-DFA51BB5E90B}" presName="sibTrans" presStyleCnt="0"/>
      <dgm:spPr/>
    </dgm:pt>
    <dgm:pt modelId="{E45F6CE8-CF8B-4E76-B168-55FFF984A9BD}" type="pres">
      <dgm:prSet presAssocID="{6B5FE611-3BF6-44B1-9C8A-8D618011764B}" presName="node" presStyleLbl="alignAccFollowNode1" presStyleIdx="5" presStyleCnt="12">
        <dgm:presLayoutVars>
          <dgm:bulletEnabled val="1"/>
        </dgm:presLayoutVars>
      </dgm:prSet>
      <dgm:spPr/>
    </dgm:pt>
    <dgm:pt modelId="{F6D8858E-2E58-4CBF-AC06-56B89B205798}" type="pres">
      <dgm:prSet presAssocID="{D916485D-6D35-47D0-AA48-2AC6CD631082}" presName="sibTrans" presStyleCnt="0"/>
      <dgm:spPr/>
    </dgm:pt>
    <dgm:pt modelId="{FBF37FE3-051A-4681-87F5-4EC6C81D80CF}" type="pres">
      <dgm:prSet presAssocID="{4AF4DE9A-2F10-4BA8-8695-B4046D0C47F2}" presName="node" presStyleLbl="alignAccFollowNode1" presStyleIdx="6" presStyleCnt="12">
        <dgm:presLayoutVars>
          <dgm:bulletEnabled val="1"/>
        </dgm:presLayoutVars>
      </dgm:prSet>
      <dgm:spPr/>
    </dgm:pt>
    <dgm:pt modelId="{FB46D4DD-F72C-4BBD-A640-826F3293C775}" type="pres">
      <dgm:prSet presAssocID="{9F0C164E-605C-4CAB-844D-907F2D047294}" presName="sibTrans" presStyleCnt="0"/>
      <dgm:spPr/>
    </dgm:pt>
    <dgm:pt modelId="{B92E49AD-D614-4D43-AB84-5B3CC75B98ED}" type="pres">
      <dgm:prSet presAssocID="{1A3B223A-8FE1-4781-93FA-234B3E4BC066}" presName="node" presStyleLbl="alignAccFollowNode1" presStyleIdx="7" presStyleCnt="12">
        <dgm:presLayoutVars>
          <dgm:bulletEnabled val="1"/>
        </dgm:presLayoutVars>
      </dgm:prSet>
      <dgm:spPr/>
    </dgm:pt>
    <dgm:pt modelId="{81AF8814-BAE5-44D3-864E-885B48A2D710}" type="pres">
      <dgm:prSet presAssocID="{79D16B8A-B50E-4A0A-A628-8EC9D3604314}" presName="vSp" presStyleCnt="0"/>
      <dgm:spPr/>
    </dgm:pt>
    <dgm:pt modelId="{7A4A9858-8105-4407-8E9F-0D67BE2B299C}" type="pres">
      <dgm:prSet presAssocID="{3886B7D3-99AD-4B6F-9294-26732E0DE6E2}" presName="horFlow" presStyleCnt="0"/>
      <dgm:spPr/>
    </dgm:pt>
    <dgm:pt modelId="{208915F4-D1BA-4BB6-882B-31CF12405A8C}" type="pres">
      <dgm:prSet presAssocID="{3886B7D3-99AD-4B6F-9294-26732E0DE6E2}" presName="bigChev" presStyleLbl="node1" presStyleIdx="2" presStyleCnt="3"/>
      <dgm:spPr/>
    </dgm:pt>
    <dgm:pt modelId="{C72E5A26-6A9C-45CD-88AF-D57C104B744F}" type="pres">
      <dgm:prSet presAssocID="{26599EC7-48E1-4BC7-AA2D-767B2E6A3143}" presName="parTrans" presStyleCnt="0"/>
      <dgm:spPr/>
    </dgm:pt>
    <dgm:pt modelId="{B64291D8-BE74-4543-9965-8185811F8B0E}" type="pres">
      <dgm:prSet presAssocID="{B528851C-E7F5-4AB3-98B6-EF089F021A25}" presName="node" presStyleLbl="alignAccFollowNode1" presStyleIdx="8" presStyleCnt="12">
        <dgm:presLayoutVars>
          <dgm:bulletEnabled val="1"/>
        </dgm:presLayoutVars>
      </dgm:prSet>
      <dgm:spPr/>
    </dgm:pt>
    <dgm:pt modelId="{3A6E6053-59AC-496B-954B-D3EB59391DD4}" type="pres">
      <dgm:prSet presAssocID="{DCEC5A5C-2584-4431-945D-7EFB7EE182E6}" presName="sibTrans" presStyleCnt="0"/>
      <dgm:spPr/>
    </dgm:pt>
    <dgm:pt modelId="{1D9F43CB-72AA-48F2-AB96-281FE9B1D90E}" type="pres">
      <dgm:prSet presAssocID="{ADFE6E67-6C3A-447A-B892-71F640CC7293}" presName="node" presStyleLbl="alignAccFollowNode1" presStyleIdx="9" presStyleCnt="12">
        <dgm:presLayoutVars>
          <dgm:bulletEnabled val="1"/>
        </dgm:presLayoutVars>
      </dgm:prSet>
      <dgm:spPr/>
    </dgm:pt>
    <dgm:pt modelId="{9EEE70D6-A415-44AF-84E3-6863FF869343}" type="pres">
      <dgm:prSet presAssocID="{03F4D0FD-4CCA-4255-9859-D9E7262E46A6}" presName="sibTrans" presStyleCnt="0"/>
      <dgm:spPr/>
    </dgm:pt>
    <dgm:pt modelId="{A01EC15A-6102-442E-BF92-D02310F18D7A}" type="pres">
      <dgm:prSet presAssocID="{6814A67B-2DB2-444F-8C73-15092720B9A8}" presName="node" presStyleLbl="alignAccFollowNode1" presStyleIdx="10" presStyleCnt="12">
        <dgm:presLayoutVars>
          <dgm:bulletEnabled val="1"/>
        </dgm:presLayoutVars>
      </dgm:prSet>
      <dgm:spPr/>
    </dgm:pt>
    <dgm:pt modelId="{4AC7F0D2-C1B6-4079-8AE1-3466150C402D}" type="pres">
      <dgm:prSet presAssocID="{78AD7C7C-9716-448E-8BA8-38FD724B7AF4}" presName="sibTrans" presStyleCnt="0"/>
      <dgm:spPr/>
    </dgm:pt>
    <dgm:pt modelId="{1E8E32BE-B353-41CF-9733-EB1FE6C0A514}" type="pres">
      <dgm:prSet presAssocID="{99532A6E-D109-450E-90FC-A0A8190C391D}" presName="node" presStyleLbl="alignAccFollowNode1" presStyleIdx="11" presStyleCnt="12">
        <dgm:presLayoutVars>
          <dgm:bulletEnabled val="1"/>
        </dgm:presLayoutVars>
      </dgm:prSet>
      <dgm:spPr/>
    </dgm:pt>
  </dgm:ptLst>
  <dgm:cxnLst>
    <dgm:cxn modelId="{09202C0D-C949-4533-8B41-559A9E328740}" type="presOf" srcId="{1A3B223A-8FE1-4781-93FA-234B3E4BC066}" destId="{B92E49AD-D614-4D43-AB84-5B3CC75B98ED}" srcOrd="0" destOrd="0" presId="urn:microsoft.com/office/officeart/2005/8/layout/lProcess3"/>
    <dgm:cxn modelId="{E351400D-14BE-4935-ACCE-82B9CCC233D7}" srcId="{79D16B8A-B50E-4A0A-A628-8EC9D3604314}" destId="{6B5FE611-3BF6-44B1-9C8A-8D618011764B}" srcOrd="1" destOrd="0" parTransId="{B8B6562B-B31E-49FC-A53A-74B09E0A0D5D}" sibTransId="{D916485D-6D35-47D0-AA48-2AC6CD631082}"/>
    <dgm:cxn modelId="{FFB9AD13-BF10-4CA0-9BF3-B52A31CC90FC}" type="presOf" srcId="{3DFFC3AB-9711-423C-BBD6-D0DEEB6BFC76}" destId="{A86A8F83-D20E-48B6-9AA0-776E7FEFE9A9}" srcOrd="0" destOrd="0" presId="urn:microsoft.com/office/officeart/2005/8/layout/lProcess3"/>
    <dgm:cxn modelId="{72C14B18-874D-4487-BFE6-4C3335A342E5}" type="presOf" srcId="{79D16B8A-B50E-4A0A-A628-8EC9D3604314}" destId="{6222EDD1-22BA-4741-B650-0DB0F88B1C7C}" srcOrd="0" destOrd="0" presId="urn:microsoft.com/office/officeart/2005/8/layout/lProcess3"/>
    <dgm:cxn modelId="{4D8BD02F-6F60-40B0-B36E-7F02ADD2782D}" type="presOf" srcId="{ADFE6E67-6C3A-447A-B892-71F640CC7293}" destId="{1D9F43CB-72AA-48F2-AB96-281FE9B1D90E}" srcOrd="0" destOrd="0" presId="urn:microsoft.com/office/officeart/2005/8/layout/lProcess3"/>
    <dgm:cxn modelId="{05A98D35-1ED2-4959-BD2F-7EDACACD189F}" srcId="{3886B7D3-99AD-4B6F-9294-26732E0DE6E2}" destId="{B528851C-E7F5-4AB3-98B6-EF089F021A25}" srcOrd="0" destOrd="0" parTransId="{26599EC7-48E1-4BC7-AA2D-767B2E6A3143}" sibTransId="{DCEC5A5C-2584-4431-945D-7EFB7EE182E6}"/>
    <dgm:cxn modelId="{309A9B35-D0C6-4BFC-A6BC-241970D1A670}" type="presOf" srcId="{4AF4DE9A-2F10-4BA8-8695-B4046D0C47F2}" destId="{FBF37FE3-051A-4681-87F5-4EC6C81D80CF}" srcOrd="0" destOrd="0" presId="urn:microsoft.com/office/officeart/2005/8/layout/lProcess3"/>
    <dgm:cxn modelId="{835CAC5B-0409-4059-98D4-F48035F80107}" srcId="{3886B7D3-99AD-4B6F-9294-26732E0DE6E2}" destId="{99532A6E-D109-450E-90FC-A0A8190C391D}" srcOrd="3" destOrd="0" parTransId="{83D711BE-87C3-4B21-AE6B-482083696C48}" sibTransId="{5839E5A3-33CD-41FB-83CF-3DF1FEC48E70}"/>
    <dgm:cxn modelId="{C3C35362-7973-48B1-8CC9-609D7DC3869E}" type="presOf" srcId="{F8A051D5-82F5-4CB7-876F-C2618A40E258}" destId="{D4C0AA3C-6017-4EC7-8AF3-03A6C242E8B3}" srcOrd="0" destOrd="0" presId="urn:microsoft.com/office/officeart/2005/8/layout/lProcess3"/>
    <dgm:cxn modelId="{AAF3056C-0453-43B0-A8BF-0E7844F70DB4}" srcId="{B409AAA7-A514-4F69-AEF5-8CC2260C27EC}" destId="{3DFFC3AB-9711-423C-BBD6-D0DEEB6BFC76}" srcOrd="0" destOrd="0" parTransId="{9F3AE3A8-8537-4009-8E31-05ECA18A9278}" sibTransId="{D2C07946-34C1-4BE0-9528-C69137D60732}"/>
    <dgm:cxn modelId="{BC18E16C-42C1-4802-AF3C-21C5284998E5}" srcId="{3886B7D3-99AD-4B6F-9294-26732E0DE6E2}" destId="{6814A67B-2DB2-444F-8C73-15092720B9A8}" srcOrd="2" destOrd="0" parTransId="{9F3E5122-7271-4A9A-B8C9-695C6D1C1062}" sibTransId="{78AD7C7C-9716-448E-8BA8-38FD724B7AF4}"/>
    <dgm:cxn modelId="{AB4B9B51-E760-494F-9A9F-62447C30528A}" srcId="{B409AAA7-A514-4F69-AEF5-8CC2260C27EC}" destId="{806FE660-7C86-4C49-9ACC-6394B66D50F2}" srcOrd="3" destOrd="0" parTransId="{822B6750-9010-4CBC-9CF1-55B01AE3F390}" sibTransId="{422056D2-7BE3-4F92-ADB0-296CC065EB42}"/>
    <dgm:cxn modelId="{53318A53-45FF-4C7E-AEF0-73E93254868F}" type="presOf" srcId="{B528851C-E7F5-4AB3-98B6-EF089F021A25}" destId="{B64291D8-BE74-4543-9965-8185811F8B0E}" srcOrd="0" destOrd="0" presId="urn:microsoft.com/office/officeart/2005/8/layout/lProcess3"/>
    <dgm:cxn modelId="{82B15175-B62F-4C76-B3D1-43B3A3343DFC}" type="presOf" srcId="{3886B7D3-99AD-4B6F-9294-26732E0DE6E2}" destId="{208915F4-D1BA-4BB6-882B-31CF12405A8C}" srcOrd="0" destOrd="0" presId="urn:microsoft.com/office/officeart/2005/8/layout/lProcess3"/>
    <dgm:cxn modelId="{2CD82D58-B9BF-4344-8E15-D17BFFFB8ABA}" type="presOf" srcId="{806FE660-7C86-4C49-9ACC-6394B66D50F2}" destId="{8FC67C8B-2C8E-4486-BAB5-A4141B9FD931}" srcOrd="0" destOrd="0" presId="urn:microsoft.com/office/officeart/2005/8/layout/lProcess3"/>
    <dgm:cxn modelId="{4C838E85-D19E-44BC-8867-5FB0CE711E97}" type="presOf" srcId="{99532A6E-D109-450E-90FC-A0A8190C391D}" destId="{1E8E32BE-B353-41CF-9733-EB1FE6C0A514}" srcOrd="0" destOrd="0" presId="urn:microsoft.com/office/officeart/2005/8/layout/lProcess3"/>
    <dgm:cxn modelId="{00103887-EB6A-45A2-A1F5-FA624AA480EA}" type="presOf" srcId="{6B5FE611-3BF6-44B1-9C8A-8D618011764B}" destId="{E45F6CE8-CF8B-4E76-B168-55FFF984A9BD}" srcOrd="0" destOrd="0" presId="urn:microsoft.com/office/officeart/2005/8/layout/lProcess3"/>
    <dgm:cxn modelId="{8879B191-129A-403C-8BE6-8BA76BCD0F3A}" type="presOf" srcId="{6814A67B-2DB2-444F-8C73-15092720B9A8}" destId="{A01EC15A-6102-442E-BF92-D02310F18D7A}" srcOrd="0" destOrd="0" presId="urn:microsoft.com/office/officeart/2005/8/layout/lProcess3"/>
    <dgm:cxn modelId="{BAB8E093-548E-4BF5-B41A-CBC461B6BABA}" srcId="{9386015C-8B6C-4BA5-8B2F-D9BAF6E06EE1}" destId="{3886B7D3-99AD-4B6F-9294-26732E0DE6E2}" srcOrd="2" destOrd="0" parTransId="{79717434-3299-44D0-95AD-AFF953B0A930}" sibTransId="{4D889D78-3FFB-41BF-BFFC-4B996FB22CF4}"/>
    <dgm:cxn modelId="{3BED1D9D-C967-48DC-B640-EE6BFC32BE9C}" srcId="{B409AAA7-A514-4F69-AEF5-8CC2260C27EC}" destId="{F8A051D5-82F5-4CB7-876F-C2618A40E258}" srcOrd="2" destOrd="0" parTransId="{DECB1D57-2F65-470A-BF42-9DD56411A00C}" sibTransId="{7EA71D40-9B64-473A-A1E3-797356DB4896}"/>
    <dgm:cxn modelId="{84CFEFA3-99EA-4053-8AFB-8661297C01B8}" srcId="{9386015C-8B6C-4BA5-8B2F-D9BAF6E06EE1}" destId="{79D16B8A-B50E-4A0A-A628-8EC9D3604314}" srcOrd="1" destOrd="0" parTransId="{8FC40E1F-881C-412A-843A-104EB21A7AF9}" sibTransId="{535E1055-3F7C-4F7F-ABD0-844D6BC899D3}"/>
    <dgm:cxn modelId="{738310BA-D617-4423-BA7F-2C540D3D399B}" srcId="{B409AAA7-A514-4F69-AEF5-8CC2260C27EC}" destId="{847F586C-F94A-4755-938A-F8C0DD33C829}" srcOrd="1" destOrd="0" parTransId="{3CD50A46-4A1A-4460-A942-F959639F581C}" sibTransId="{CC3AD188-4113-4BB0-9812-2F77B8D1C5A0}"/>
    <dgm:cxn modelId="{FB25C4C6-FA20-4C1D-A93B-CF0F2013E9F9}" type="presOf" srcId="{B409AAA7-A514-4F69-AEF5-8CC2260C27EC}" destId="{6E013FE6-DCF6-4BE6-A34C-C920CAB95E40}" srcOrd="0" destOrd="0" presId="urn:microsoft.com/office/officeart/2005/8/layout/lProcess3"/>
    <dgm:cxn modelId="{E4B917CA-3AAB-4208-BD33-86267CACFAE9}" srcId="{79D16B8A-B50E-4A0A-A628-8EC9D3604314}" destId="{F54846F2-3005-4519-9626-006BBB922EDA}" srcOrd="0" destOrd="0" parTransId="{42E64C8E-0479-4EBC-9F33-69FF2CA1838D}" sibTransId="{26F44CCF-8732-4BB0-B636-DFA51BB5E90B}"/>
    <dgm:cxn modelId="{27F4C8CA-5AD5-49F5-A1DC-34C17F0B8DB7}" type="presOf" srcId="{847F586C-F94A-4755-938A-F8C0DD33C829}" destId="{E26C8B6C-271C-4A0F-9E4C-E968FE912634}" srcOrd="0" destOrd="0" presId="urn:microsoft.com/office/officeart/2005/8/layout/lProcess3"/>
    <dgm:cxn modelId="{C9027CCF-9270-4499-95AD-BB5578AFCFB7}" type="presOf" srcId="{9386015C-8B6C-4BA5-8B2F-D9BAF6E06EE1}" destId="{4A86B5DA-AD35-4C33-BB23-02036A311E52}" srcOrd="0" destOrd="0" presId="urn:microsoft.com/office/officeart/2005/8/layout/lProcess3"/>
    <dgm:cxn modelId="{7DC91AD3-47B5-4F19-95A3-6A546E5FDF30}" type="presOf" srcId="{F54846F2-3005-4519-9626-006BBB922EDA}" destId="{5AE3F3A0-028B-4D86-AA44-CF7E340047EB}" srcOrd="0" destOrd="0" presId="urn:microsoft.com/office/officeart/2005/8/layout/lProcess3"/>
    <dgm:cxn modelId="{25A95AE0-F813-4B36-BAFA-DFBE8CE778D7}" srcId="{3886B7D3-99AD-4B6F-9294-26732E0DE6E2}" destId="{ADFE6E67-6C3A-447A-B892-71F640CC7293}" srcOrd="1" destOrd="0" parTransId="{858E8D66-D1A7-40C3-9715-B87EB3076E7A}" sibTransId="{03F4D0FD-4CCA-4255-9859-D9E7262E46A6}"/>
    <dgm:cxn modelId="{CE6A73FB-AC4A-46FD-9E18-C90F1F13155B}" srcId="{79D16B8A-B50E-4A0A-A628-8EC9D3604314}" destId="{1A3B223A-8FE1-4781-93FA-234B3E4BC066}" srcOrd="3" destOrd="0" parTransId="{6574D68C-D5E9-418C-B942-3E80C6DAF351}" sibTransId="{C8CEC035-EDBC-44CF-8B3F-A2DAFC8AB0B7}"/>
    <dgm:cxn modelId="{772C33FD-4871-4705-80DF-2919D8BB258B}" srcId="{79D16B8A-B50E-4A0A-A628-8EC9D3604314}" destId="{4AF4DE9A-2F10-4BA8-8695-B4046D0C47F2}" srcOrd="2" destOrd="0" parTransId="{84C8E297-9E88-4941-8479-6999BAB18290}" sibTransId="{9F0C164E-605C-4CAB-844D-907F2D047294}"/>
    <dgm:cxn modelId="{5A5205FF-3043-48E0-9B65-BD695A22AEA9}" srcId="{9386015C-8B6C-4BA5-8B2F-D9BAF6E06EE1}" destId="{B409AAA7-A514-4F69-AEF5-8CC2260C27EC}" srcOrd="0" destOrd="0" parTransId="{C04C98F2-AAD2-4542-8B3C-8AB834BFE503}" sibTransId="{7C01B93F-87FE-4A96-85DB-E6665BA2F9F6}"/>
    <dgm:cxn modelId="{B4390812-E797-4799-B1B0-746288184D58}" type="presParOf" srcId="{4A86B5DA-AD35-4C33-BB23-02036A311E52}" destId="{3CAB98C5-A6F1-45DA-87BD-CC95273404A4}" srcOrd="0" destOrd="0" presId="urn:microsoft.com/office/officeart/2005/8/layout/lProcess3"/>
    <dgm:cxn modelId="{612A8017-3579-4C6A-ADFF-7D4F6E3766BF}" type="presParOf" srcId="{3CAB98C5-A6F1-45DA-87BD-CC95273404A4}" destId="{6E013FE6-DCF6-4BE6-A34C-C920CAB95E40}" srcOrd="0" destOrd="0" presId="urn:microsoft.com/office/officeart/2005/8/layout/lProcess3"/>
    <dgm:cxn modelId="{C77A37B5-E11C-4ABA-9D19-BB2AE37145DF}" type="presParOf" srcId="{3CAB98C5-A6F1-45DA-87BD-CC95273404A4}" destId="{33D603E6-474A-4E49-92B7-3E95B75254CD}" srcOrd="1" destOrd="0" presId="urn:microsoft.com/office/officeart/2005/8/layout/lProcess3"/>
    <dgm:cxn modelId="{9E8D1228-10B9-408F-AB2B-C0C3A3F8034D}" type="presParOf" srcId="{3CAB98C5-A6F1-45DA-87BD-CC95273404A4}" destId="{A86A8F83-D20E-48B6-9AA0-776E7FEFE9A9}" srcOrd="2" destOrd="0" presId="urn:microsoft.com/office/officeart/2005/8/layout/lProcess3"/>
    <dgm:cxn modelId="{3FD3B519-E01C-4E76-8DA4-1EBB0A54FA54}" type="presParOf" srcId="{3CAB98C5-A6F1-45DA-87BD-CC95273404A4}" destId="{ABE562DF-97F7-4007-99F3-7F5A2985F4BC}" srcOrd="3" destOrd="0" presId="urn:microsoft.com/office/officeart/2005/8/layout/lProcess3"/>
    <dgm:cxn modelId="{876CB214-6FEA-4743-9561-4249DD112739}" type="presParOf" srcId="{3CAB98C5-A6F1-45DA-87BD-CC95273404A4}" destId="{E26C8B6C-271C-4A0F-9E4C-E968FE912634}" srcOrd="4" destOrd="0" presId="urn:microsoft.com/office/officeart/2005/8/layout/lProcess3"/>
    <dgm:cxn modelId="{D6EFD320-B152-43BE-B46A-91E960654640}" type="presParOf" srcId="{3CAB98C5-A6F1-45DA-87BD-CC95273404A4}" destId="{CF9C1241-531F-4409-B1FD-09E3D5004BA6}" srcOrd="5" destOrd="0" presId="urn:microsoft.com/office/officeart/2005/8/layout/lProcess3"/>
    <dgm:cxn modelId="{07C02C7F-F68B-4C43-9509-6A14C32AEC68}" type="presParOf" srcId="{3CAB98C5-A6F1-45DA-87BD-CC95273404A4}" destId="{D4C0AA3C-6017-4EC7-8AF3-03A6C242E8B3}" srcOrd="6" destOrd="0" presId="urn:microsoft.com/office/officeart/2005/8/layout/lProcess3"/>
    <dgm:cxn modelId="{7D540C26-CEF3-488D-8526-B00D064B61BC}" type="presParOf" srcId="{3CAB98C5-A6F1-45DA-87BD-CC95273404A4}" destId="{883427D4-39AD-4C70-9C8F-1EA08D669389}" srcOrd="7" destOrd="0" presId="urn:microsoft.com/office/officeart/2005/8/layout/lProcess3"/>
    <dgm:cxn modelId="{2FBC99E4-AD01-43F9-8871-BCB56F2AC62A}" type="presParOf" srcId="{3CAB98C5-A6F1-45DA-87BD-CC95273404A4}" destId="{8FC67C8B-2C8E-4486-BAB5-A4141B9FD931}" srcOrd="8" destOrd="0" presId="urn:microsoft.com/office/officeart/2005/8/layout/lProcess3"/>
    <dgm:cxn modelId="{958B54C6-D57A-474B-BCA1-108644F99DA4}" type="presParOf" srcId="{4A86B5DA-AD35-4C33-BB23-02036A311E52}" destId="{8BCFCCA0-F246-4B9B-AF7B-2B70ED56D939}" srcOrd="1" destOrd="0" presId="urn:microsoft.com/office/officeart/2005/8/layout/lProcess3"/>
    <dgm:cxn modelId="{288E8C4D-3A10-417C-9A49-9C9A3DBA3976}" type="presParOf" srcId="{4A86B5DA-AD35-4C33-BB23-02036A311E52}" destId="{3EF51B3D-B068-4592-907F-666606FFAB9F}" srcOrd="2" destOrd="0" presId="urn:microsoft.com/office/officeart/2005/8/layout/lProcess3"/>
    <dgm:cxn modelId="{6C029CE4-363F-4F2B-A815-A4889742832A}" type="presParOf" srcId="{3EF51B3D-B068-4592-907F-666606FFAB9F}" destId="{6222EDD1-22BA-4741-B650-0DB0F88B1C7C}" srcOrd="0" destOrd="0" presId="urn:microsoft.com/office/officeart/2005/8/layout/lProcess3"/>
    <dgm:cxn modelId="{923C5367-5EB2-45B7-8F81-822317442446}" type="presParOf" srcId="{3EF51B3D-B068-4592-907F-666606FFAB9F}" destId="{3B184C16-A5CD-46D3-ACB1-0E255D793E5E}" srcOrd="1" destOrd="0" presId="urn:microsoft.com/office/officeart/2005/8/layout/lProcess3"/>
    <dgm:cxn modelId="{D3F1DDDD-F87F-4342-82AD-5837377AA6DD}" type="presParOf" srcId="{3EF51B3D-B068-4592-907F-666606FFAB9F}" destId="{5AE3F3A0-028B-4D86-AA44-CF7E340047EB}" srcOrd="2" destOrd="0" presId="urn:microsoft.com/office/officeart/2005/8/layout/lProcess3"/>
    <dgm:cxn modelId="{4A63BA05-FC9C-4C37-873B-F2C2E57576E8}" type="presParOf" srcId="{3EF51B3D-B068-4592-907F-666606FFAB9F}" destId="{EBC52796-14EF-4A91-AF8E-0BE15DAE3D10}" srcOrd="3" destOrd="0" presId="urn:microsoft.com/office/officeart/2005/8/layout/lProcess3"/>
    <dgm:cxn modelId="{318BAA0F-A898-469D-9641-9ABEAF2D0007}" type="presParOf" srcId="{3EF51B3D-B068-4592-907F-666606FFAB9F}" destId="{E45F6CE8-CF8B-4E76-B168-55FFF984A9BD}" srcOrd="4" destOrd="0" presId="urn:microsoft.com/office/officeart/2005/8/layout/lProcess3"/>
    <dgm:cxn modelId="{380E890E-0D05-4DB7-B293-2625E012EEBE}" type="presParOf" srcId="{3EF51B3D-B068-4592-907F-666606FFAB9F}" destId="{F6D8858E-2E58-4CBF-AC06-56B89B205798}" srcOrd="5" destOrd="0" presId="urn:microsoft.com/office/officeart/2005/8/layout/lProcess3"/>
    <dgm:cxn modelId="{362237E9-E70F-4B63-A8CC-0F8CFD7388CC}" type="presParOf" srcId="{3EF51B3D-B068-4592-907F-666606FFAB9F}" destId="{FBF37FE3-051A-4681-87F5-4EC6C81D80CF}" srcOrd="6" destOrd="0" presId="urn:microsoft.com/office/officeart/2005/8/layout/lProcess3"/>
    <dgm:cxn modelId="{690C5333-C84B-418B-9C06-2253897E901C}" type="presParOf" srcId="{3EF51B3D-B068-4592-907F-666606FFAB9F}" destId="{FB46D4DD-F72C-4BBD-A640-826F3293C775}" srcOrd="7" destOrd="0" presId="urn:microsoft.com/office/officeart/2005/8/layout/lProcess3"/>
    <dgm:cxn modelId="{F144F197-9DE5-45C1-8A02-482C68F29D5C}" type="presParOf" srcId="{3EF51B3D-B068-4592-907F-666606FFAB9F}" destId="{B92E49AD-D614-4D43-AB84-5B3CC75B98ED}" srcOrd="8" destOrd="0" presId="urn:microsoft.com/office/officeart/2005/8/layout/lProcess3"/>
    <dgm:cxn modelId="{CEEDBF3F-A8F7-438C-BDEE-CD413EE52831}" type="presParOf" srcId="{4A86B5DA-AD35-4C33-BB23-02036A311E52}" destId="{81AF8814-BAE5-44D3-864E-885B48A2D710}" srcOrd="3" destOrd="0" presId="urn:microsoft.com/office/officeart/2005/8/layout/lProcess3"/>
    <dgm:cxn modelId="{B7CC9E6D-42ED-4F7C-A0E6-51280489605A}" type="presParOf" srcId="{4A86B5DA-AD35-4C33-BB23-02036A311E52}" destId="{7A4A9858-8105-4407-8E9F-0D67BE2B299C}" srcOrd="4" destOrd="0" presId="urn:microsoft.com/office/officeart/2005/8/layout/lProcess3"/>
    <dgm:cxn modelId="{900FDD48-EBB3-4B01-A964-CC098A038624}" type="presParOf" srcId="{7A4A9858-8105-4407-8E9F-0D67BE2B299C}" destId="{208915F4-D1BA-4BB6-882B-31CF12405A8C}" srcOrd="0" destOrd="0" presId="urn:microsoft.com/office/officeart/2005/8/layout/lProcess3"/>
    <dgm:cxn modelId="{1523C676-136B-4997-8FC9-8079DABCA72E}" type="presParOf" srcId="{7A4A9858-8105-4407-8E9F-0D67BE2B299C}" destId="{C72E5A26-6A9C-45CD-88AF-D57C104B744F}" srcOrd="1" destOrd="0" presId="urn:microsoft.com/office/officeart/2005/8/layout/lProcess3"/>
    <dgm:cxn modelId="{D87F627D-AABB-41EB-BAB2-133058B83239}" type="presParOf" srcId="{7A4A9858-8105-4407-8E9F-0D67BE2B299C}" destId="{B64291D8-BE74-4543-9965-8185811F8B0E}" srcOrd="2" destOrd="0" presId="urn:microsoft.com/office/officeart/2005/8/layout/lProcess3"/>
    <dgm:cxn modelId="{E176C229-EFFA-4E69-971F-14994CA44D58}" type="presParOf" srcId="{7A4A9858-8105-4407-8E9F-0D67BE2B299C}" destId="{3A6E6053-59AC-496B-954B-D3EB59391DD4}" srcOrd="3" destOrd="0" presId="urn:microsoft.com/office/officeart/2005/8/layout/lProcess3"/>
    <dgm:cxn modelId="{D73073FE-DB80-4B51-8A83-5D9E3C2EA3C9}" type="presParOf" srcId="{7A4A9858-8105-4407-8E9F-0D67BE2B299C}" destId="{1D9F43CB-72AA-48F2-AB96-281FE9B1D90E}" srcOrd="4" destOrd="0" presId="urn:microsoft.com/office/officeart/2005/8/layout/lProcess3"/>
    <dgm:cxn modelId="{8DDEC7C3-E4D6-435A-9FBD-BCAB99EBD780}" type="presParOf" srcId="{7A4A9858-8105-4407-8E9F-0D67BE2B299C}" destId="{9EEE70D6-A415-44AF-84E3-6863FF869343}" srcOrd="5" destOrd="0" presId="urn:microsoft.com/office/officeart/2005/8/layout/lProcess3"/>
    <dgm:cxn modelId="{B430C6F8-C771-4F0D-A967-48B08BC64227}" type="presParOf" srcId="{7A4A9858-8105-4407-8E9F-0D67BE2B299C}" destId="{A01EC15A-6102-442E-BF92-D02310F18D7A}" srcOrd="6" destOrd="0" presId="urn:microsoft.com/office/officeart/2005/8/layout/lProcess3"/>
    <dgm:cxn modelId="{CC344134-BAD7-4CEB-991E-896B64438459}" type="presParOf" srcId="{7A4A9858-8105-4407-8E9F-0D67BE2B299C}" destId="{4AC7F0D2-C1B6-4079-8AE1-3466150C402D}" srcOrd="7" destOrd="0" presId="urn:microsoft.com/office/officeart/2005/8/layout/lProcess3"/>
    <dgm:cxn modelId="{5EE275CD-FB38-4FE1-837D-7EEB626449C9}" type="presParOf" srcId="{7A4A9858-8105-4407-8E9F-0D67BE2B299C}" destId="{1E8E32BE-B353-41CF-9733-EB1FE6C0A514}" srcOrd="8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14BEA3B-6537-4D72-9B58-C1D07FDACDF4}" type="doc">
      <dgm:prSet loTypeId="urn:microsoft.com/office/officeart/2005/8/layout/hList7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97A5006-A5A9-4E02-9474-1B1A39A0CE04}">
      <dgm:prSet/>
      <dgm:spPr/>
      <dgm:t>
        <a:bodyPr/>
        <a:lstStyle/>
        <a:p>
          <a:r>
            <a:rPr lang="en-US" b="1" dirty="0"/>
            <a:t>Realizes</a:t>
          </a:r>
          <a:r>
            <a:rPr lang="en-US" dirty="0"/>
            <a:t> the widespread impact of trauma</a:t>
          </a:r>
        </a:p>
      </dgm:t>
    </dgm:pt>
    <dgm:pt modelId="{A3C83D95-A34B-48DA-B0F7-61D16486B6AF}" type="parTrans" cxnId="{7DDFB78E-8E70-4591-B76C-9E28AD1518BE}">
      <dgm:prSet/>
      <dgm:spPr/>
      <dgm:t>
        <a:bodyPr/>
        <a:lstStyle/>
        <a:p>
          <a:endParaRPr lang="en-US"/>
        </a:p>
      </dgm:t>
    </dgm:pt>
    <dgm:pt modelId="{5DDA6CB9-39EB-4C6D-9D20-3665B6FE2170}" type="sibTrans" cxnId="{7DDFB78E-8E70-4591-B76C-9E28AD1518BE}">
      <dgm:prSet/>
      <dgm:spPr/>
      <dgm:t>
        <a:bodyPr/>
        <a:lstStyle/>
        <a:p>
          <a:endParaRPr lang="en-US"/>
        </a:p>
      </dgm:t>
    </dgm:pt>
    <dgm:pt modelId="{10C1DAE4-8E2E-47AE-A1FE-FAE43E48CE47}">
      <dgm:prSet/>
      <dgm:spPr/>
      <dgm:t>
        <a:bodyPr/>
        <a:lstStyle/>
        <a:p>
          <a:r>
            <a:rPr lang="en-US" b="1" dirty="0"/>
            <a:t>Recognizes</a:t>
          </a:r>
          <a:r>
            <a:rPr lang="en-US" dirty="0"/>
            <a:t> signs of PTSD/trauma and vicarious trauma</a:t>
          </a:r>
        </a:p>
      </dgm:t>
    </dgm:pt>
    <dgm:pt modelId="{CAA80F5E-725D-435D-BE06-A0157A7349E1}" type="parTrans" cxnId="{95A54A4E-F8F9-48DD-B57D-D682B47815DE}">
      <dgm:prSet/>
      <dgm:spPr/>
      <dgm:t>
        <a:bodyPr/>
        <a:lstStyle/>
        <a:p>
          <a:endParaRPr lang="en-US"/>
        </a:p>
      </dgm:t>
    </dgm:pt>
    <dgm:pt modelId="{71B5FF89-2E6A-4B70-921F-72E0B21D63CD}" type="sibTrans" cxnId="{95A54A4E-F8F9-48DD-B57D-D682B47815DE}">
      <dgm:prSet/>
      <dgm:spPr/>
      <dgm:t>
        <a:bodyPr/>
        <a:lstStyle/>
        <a:p>
          <a:endParaRPr lang="en-US"/>
        </a:p>
      </dgm:t>
    </dgm:pt>
    <dgm:pt modelId="{9497392A-78FB-4619-AFE9-94CAFF5B8E50}">
      <dgm:prSet/>
      <dgm:spPr/>
      <dgm:t>
        <a:bodyPr/>
        <a:lstStyle/>
        <a:p>
          <a:r>
            <a:rPr lang="en-US" b="1"/>
            <a:t>Responds</a:t>
          </a:r>
          <a:r>
            <a:rPr lang="en-US"/>
            <a:t> through policies, practices, and procedures</a:t>
          </a:r>
        </a:p>
      </dgm:t>
    </dgm:pt>
    <dgm:pt modelId="{972B6FCA-AD38-4CEA-8BB4-37D3D7979060}" type="parTrans" cxnId="{D9C3FAA4-F649-4A05-8706-B1B1D5BC0B27}">
      <dgm:prSet/>
      <dgm:spPr/>
      <dgm:t>
        <a:bodyPr/>
        <a:lstStyle/>
        <a:p>
          <a:endParaRPr lang="en-US"/>
        </a:p>
      </dgm:t>
    </dgm:pt>
    <dgm:pt modelId="{F8720F3B-8A00-4B3F-A464-F7989E61FF7C}" type="sibTrans" cxnId="{D9C3FAA4-F649-4A05-8706-B1B1D5BC0B27}">
      <dgm:prSet/>
      <dgm:spPr/>
      <dgm:t>
        <a:bodyPr/>
        <a:lstStyle/>
        <a:p>
          <a:endParaRPr lang="en-US"/>
        </a:p>
      </dgm:t>
    </dgm:pt>
    <dgm:pt modelId="{83C81A07-C4BC-4E1C-9C37-62DB86572EC9}">
      <dgm:prSet/>
      <dgm:spPr/>
      <dgm:t>
        <a:bodyPr/>
        <a:lstStyle/>
        <a:p>
          <a:r>
            <a:rPr lang="en-US" b="1"/>
            <a:t>Resists Retraumatization</a:t>
          </a:r>
          <a:endParaRPr lang="en-US"/>
        </a:p>
      </dgm:t>
    </dgm:pt>
    <dgm:pt modelId="{14397F8A-0815-47D3-AE19-A6A475F35691}" type="parTrans" cxnId="{FC59C3F1-0AA7-48DB-A734-4F4A68602247}">
      <dgm:prSet/>
      <dgm:spPr/>
      <dgm:t>
        <a:bodyPr/>
        <a:lstStyle/>
        <a:p>
          <a:endParaRPr lang="en-US"/>
        </a:p>
      </dgm:t>
    </dgm:pt>
    <dgm:pt modelId="{763FC134-3A73-4E82-9E10-EB4973BF527E}" type="sibTrans" cxnId="{FC59C3F1-0AA7-48DB-A734-4F4A68602247}">
      <dgm:prSet/>
      <dgm:spPr/>
      <dgm:t>
        <a:bodyPr/>
        <a:lstStyle/>
        <a:p>
          <a:endParaRPr lang="en-US"/>
        </a:p>
      </dgm:t>
    </dgm:pt>
    <dgm:pt modelId="{85F8F155-F802-4ACD-AC9E-5ED3BE8702F4}" type="pres">
      <dgm:prSet presAssocID="{C14BEA3B-6537-4D72-9B58-C1D07FDACDF4}" presName="Name0" presStyleCnt="0">
        <dgm:presLayoutVars>
          <dgm:dir/>
          <dgm:resizeHandles val="exact"/>
        </dgm:presLayoutVars>
      </dgm:prSet>
      <dgm:spPr/>
    </dgm:pt>
    <dgm:pt modelId="{3E5247E8-ABCB-4B91-A4A2-9A3739351EA0}" type="pres">
      <dgm:prSet presAssocID="{C14BEA3B-6537-4D72-9B58-C1D07FDACDF4}" presName="fgShape" presStyleLbl="fgShp" presStyleIdx="0" presStyleCnt="1"/>
      <dgm:spPr/>
    </dgm:pt>
    <dgm:pt modelId="{7DACF82A-8AED-4CE2-B4E3-A20D62FE55B5}" type="pres">
      <dgm:prSet presAssocID="{C14BEA3B-6537-4D72-9B58-C1D07FDACDF4}" presName="linComp" presStyleCnt="0"/>
      <dgm:spPr/>
    </dgm:pt>
    <dgm:pt modelId="{8F19D306-EA0F-4320-94D4-57E3A1F59C5E}" type="pres">
      <dgm:prSet presAssocID="{297A5006-A5A9-4E02-9474-1B1A39A0CE04}" presName="compNode" presStyleCnt="0"/>
      <dgm:spPr/>
    </dgm:pt>
    <dgm:pt modelId="{E63165E5-C49E-40B6-B65C-67015F2A1189}" type="pres">
      <dgm:prSet presAssocID="{297A5006-A5A9-4E02-9474-1B1A39A0CE04}" presName="bkgdShape" presStyleLbl="node1" presStyleIdx="0" presStyleCnt="4"/>
      <dgm:spPr/>
    </dgm:pt>
    <dgm:pt modelId="{75C7DE33-10F3-4B7C-B51F-B6787AF6FF49}" type="pres">
      <dgm:prSet presAssocID="{297A5006-A5A9-4E02-9474-1B1A39A0CE04}" presName="nodeTx" presStyleLbl="node1" presStyleIdx="0" presStyleCnt="4">
        <dgm:presLayoutVars>
          <dgm:bulletEnabled val="1"/>
        </dgm:presLayoutVars>
      </dgm:prSet>
      <dgm:spPr/>
    </dgm:pt>
    <dgm:pt modelId="{5F3E519B-CA12-49BD-AB99-C35E4A404A7E}" type="pres">
      <dgm:prSet presAssocID="{297A5006-A5A9-4E02-9474-1B1A39A0CE04}" presName="invisiNode" presStyleLbl="node1" presStyleIdx="0" presStyleCnt="4"/>
      <dgm:spPr/>
    </dgm:pt>
    <dgm:pt modelId="{617C2E57-670F-4390-98CB-CFF3B02B10E2}" type="pres">
      <dgm:prSet presAssocID="{297A5006-A5A9-4E02-9474-1B1A39A0CE04}" presName="imagNode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arth globe: Americas with solid fill"/>
        </a:ext>
      </dgm:extLst>
    </dgm:pt>
    <dgm:pt modelId="{37B9436C-227E-4EC6-AD15-65422144D912}" type="pres">
      <dgm:prSet presAssocID="{5DDA6CB9-39EB-4C6D-9D20-3665B6FE2170}" presName="sibTrans" presStyleLbl="sibTrans2D1" presStyleIdx="0" presStyleCnt="0"/>
      <dgm:spPr/>
    </dgm:pt>
    <dgm:pt modelId="{C400C85C-E24B-4233-8CC6-249F9207B7E2}" type="pres">
      <dgm:prSet presAssocID="{10C1DAE4-8E2E-47AE-A1FE-FAE43E48CE47}" presName="compNode" presStyleCnt="0"/>
      <dgm:spPr/>
    </dgm:pt>
    <dgm:pt modelId="{12FC2E25-F580-4FFB-8EE5-B05FEF1BB7BB}" type="pres">
      <dgm:prSet presAssocID="{10C1DAE4-8E2E-47AE-A1FE-FAE43E48CE47}" presName="bkgdShape" presStyleLbl="node1" presStyleIdx="1" presStyleCnt="4"/>
      <dgm:spPr/>
    </dgm:pt>
    <dgm:pt modelId="{659370E1-309E-4725-A1C0-040C062ADBCA}" type="pres">
      <dgm:prSet presAssocID="{10C1DAE4-8E2E-47AE-A1FE-FAE43E48CE47}" presName="nodeTx" presStyleLbl="node1" presStyleIdx="1" presStyleCnt="4">
        <dgm:presLayoutVars>
          <dgm:bulletEnabled val="1"/>
        </dgm:presLayoutVars>
      </dgm:prSet>
      <dgm:spPr/>
    </dgm:pt>
    <dgm:pt modelId="{CE7C1D77-3E93-4D8E-AE02-9A3451E5BCDB}" type="pres">
      <dgm:prSet presAssocID="{10C1DAE4-8E2E-47AE-A1FE-FAE43E48CE47}" presName="invisiNode" presStyleLbl="node1" presStyleIdx="1" presStyleCnt="4"/>
      <dgm:spPr/>
    </dgm:pt>
    <dgm:pt modelId="{DB7C29BB-6C18-4533-80D7-A5AC9966D8E1}" type="pres">
      <dgm:prSet presAssocID="{10C1DAE4-8E2E-47AE-A1FE-FAE43E48CE47}" presName="imagNode" presStyleLbl="fgImgPlac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gnifying glass with solid fill"/>
        </a:ext>
      </dgm:extLst>
    </dgm:pt>
    <dgm:pt modelId="{FB94639D-33E8-496B-8109-DCD6124474FB}" type="pres">
      <dgm:prSet presAssocID="{71B5FF89-2E6A-4B70-921F-72E0B21D63CD}" presName="sibTrans" presStyleLbl="sibTrans2D1" presStyleIdx="0" presStyleCnt="0"/>
      <dgm:spPr/>
    </dgm:pt>
    <dgm:pt modelId="{E664EDF4-ADCC-4604-9A66-5888B4A687DB}" type="pres">
      <dgm:prSet presAssocID="{9497392A-78FB-4619-AFE9-94CAFF5B8E50}" presName="compNode" presStyleCnt="0"/>
      <dgm:spPr/>
    </dgm:pt>
    <dgm:pt modelId="{CBD2DE14-3425-4F34-837C-CBD6CBC68564}" type="pres">
      <dgm:prSet presAssocID="{9497392A-78FB-4619-AFE9-94CAFF5B8E50}" presName="bkgdShape" presStyleLbl="node1" presStyleIdx="2" presStyleCnt="4"/>
      <dgm:spPr/>
    </dgm:pt>
    <dgm:pt modelId="{9B7D9C5E-E65F-48C6-9933-0A1D87E6BCB3}" type="pres">
      <dgm:prSet presAssocID="{9497392A-78FB-4619-AFE9-94CAFF5B8E50}" presName="nodeTx" presStyleLbl="node1" presStyleIdx="2" presStyleCnt="4">
        <dgm:presLayoutVars>
          <dgm:bulletEnabled val="1"/>
        </dgm:presLayoutVars>
      </dgm:prSet>
      <dgm:spPr/>
    </dgm:pt>
    <dgm:pt modelId="{B9E3F319-13B5-4AB7-8F19-DD340EA495EB}" type="pres">
      <dgm:prSet presAssocID="{9497392A-78FB-4619-AFE9-94CAFF5B8E50}" presName="invisiNode" presStyleLbl="node1" presStyleIdx="2" presStyleCnt="4"/>
      <dgm:spPr/>
    </dgm:pt>
    <dgm:pt modelId="{AEECAB34-7AAC-4E0D-9592-D2CF567BA458}" type="pres">
      <dgm:prSet presAssocID="{9497392A-78FB-4619-AFE9-94CAFF5B8E50}" presName="imagNode" presStyleLbl="fgImgPlac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ransfer with solid fill"/>
        </a:ext>
      </dgm:extLst>
    </dgm:pt>
    <dgm:pt modelId="{14565DF4-9256-4140-8D4C-E5946805EC10}" type="pres">
      <dgm:prSet presAssocID="{F8720F3B-8A00-4B3F-A464-F7989E61FF7C}" presName="sibTrans" presStyleLbl="sibTrans2D1" presStyleIdx="0" presStyleCnt="0"/>
      <dgm:spPr/>
    </dgm:pt>
    <dgm:pt modelId="{40F845AF-2F0D-4D05-9FF9-ED2C57906313}" type="pres">
      <dgm:prSet presAssocID="{83C81A07-C4BC-4E1C-9C37-62DB86572EC9}" presName="compNode" presStyleCnt="0"/>
      <dgm:spPr/>
    </dgm:pt>
    <dgm:pt modelId="{30403769-F385-40DA-A1B7-F28E7CC2C8A4}" type="pres">
      <dgm:prSet presAssocID="{83C81A07-C4BC-4E1C-9C37-62DB86572EC9}" presName="bkgdShape" presStyleLbl="node1" presStyleIdx="3" presStyleCnt="4"/>
      <dgm:spPr/>
    </dgm:pt>
    <dgm:pt modelId="{746C2D9F-BBE3-4EB6-9707-2B6784E0BE72}" type="pres">
      <dgm:prSet presAssocID="{83C81A07-C4BC-4E1C-9C37-62DB86572EC9}" presName="nodeTx" presStyleLbl="node1" presStyleIdx="3" presStyleCnt="4">
        <dgm:presLayoutVars>
          <dgm:bulletEnabled val="1"/>
        </dgm:presLayoutVars>
      </dgm:prSet>
      <dgm:spPr/>
    </dgm:pt>
    <dgm:pt modelId="{300345D1-C0B9-40BE-98F3-53C5A4A9FDF2}" type="pres">
      <dgm:prSet presAssocID="{83C81A07-C4BC-4E1C-9C37-62DB86572EC9}" presName="invisiNode" presStyleLbl="node1" presStyleIdx="3" presStyleCnt="4"/>
      <dgm:spPr/>
    </dgm:pt>
    <dgm:pt modelId="{915070B2-D8E2-40CF-8155-0CC12549E65E}" type="pres">
      <dgm:prSet presAssocID="{83C81A07-C4BC-4E1C-9C37-62DB86572EC9}" presName="imagNode" presStyleLbl="fgImgPlac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hield Tick with solid fill"/>
        </a:ext>
      </dgm:extLst>
    </dgm:pt>
  </dgm:ptLst>
  <dgm:cxnLst>
    <dgm:cxn modelId="{2FC13C3E-AEDC-4285-AD34-DAA4171E661E}" type="presOf" srcId="{9497392A-78FB-4619-AFE9-94CAFF5B8E50}" destId="{9B7D9C5E-E65F-48C6-9933-0A1D87E6BCB3}" srcOrd="1" destOrd="0" presId="urn:microsoft.com/office/officeart/2005/8/layout/hList7"/>
    <dgm:cxn modelId="{9D4F025E-7E76-4AF6-9BB4-2B814368812E}" type="presOf" srcId="{83C81A07-C4BC-4E1C-9C37-62DB86572EC9}" destId="{30403769-F385-40DA-A1B7-F28E7CC2C8A4}" srcOrd="0" destOrd="0" presId="urn:microsoft.com/office/officeart/2005/8/layout/hList7"/>
    <dgm:cxn modelId="{95A54A4E-F8F9-48DD-B57D-D682B47815DE}" srcId="{C14BEA3B-6537-4D72-9B58-C1D07FDACDF4}" destId="{10C1DAE4-8E2E-47AE-A1FE-FAE43E48CE47}" srcOrd="1" destOrd="0" parTransId="{CAA80F5E-725D-435D-BE06-A0157A7349E1}" sibTransId="{71B5FF89-2E6A-4B70-921F-72E0B21D63CD}"/>
    <dgm:cxn modelId="{5A2EB56F-4B42-4530-A1E8-4856443229F9}" type="presOf" srcId="{297A5006-A5A9-4E02-9474-1B1A39A0CE04}" destId="{E63165E5-C49E-40B6-B65C-67015F2A1189}" srcOrd="0" destOrd="0" presId="urn:microsoft.com/office/officeart/2005/8/layout/hList7"/>
    <dgm:cxn modelId="{0F541371-FD87-4CAF-97A4-ABC3449BAAC0}" type="presOf" srcId="{297A5006-A5A9-4E02-9474-1B1A39A0CE04}" destId="{75C7DE33-10F3-4B7C-B51F-B6787AF6FF49}" srcOrd="1" destOrd="0" presId="urn:microsoft.com/office/officeart/2005/8/layout/hList7"/>
    <dgm:cxn modelId="{A97C0E7A-186E-4CD6-BD1D-6330D5337243}" type="presOf" srcId="{83C81A07-C4BC-4E1C-9C37-62DB86572EC9}" destId="{746C2D9F-BBE3-4EB6-9707-2B6784E0BE72}" srcOrd="1" destOrd="0" presId="urn:microsoft.com/office/officeart/2005/8/layout/hList7"/>
    <dgm:cxn modelId="{15160685-F862-4EA8-91F5-917A15029A2E}" type="presOf" srcId="{C14BEA3B-6537-4D72-9B58-C1D07FDACDF4}" destId="{85F8F155-F802-4ACD-AC9E-5ED3BE8702F4}" srcOrd="0" destOrd="0" presId="urn:microsoft.com/office/officeart/2005/8/layout/hList7"/>
    <dgm:cxn modelId="{88C91C8B-1020-47E0-99B7-576943612A92}" type="presOf" srcId="{10C1DAE4-8E2E-47AE-A1FE-FAE43E48CE47}" destId="{12FC2E25-F580-4FFB-8EE5-B05FEF1BB7BB}" srcOrd="0" destOrd="0" presId="urn:microsoft.com/office/officeart/2005/8/layout/hList7"/>
    <dgm:cxn modelId="{A201EC8B-D278-42C4-A617-C6DD65AED412}" type="presOf" srcId="{71B5FF89-2E6A-4B70-921F-72E0B21D63CD}" destId="{FB94639D-33E8-496B-8109-DCD6124474FB}" srcOrd="0" destOrd="0" presId="urn:microsoft.com/office/officeart/2005/8/layout/hList7"/>
    <dgm:cxn modelId="{7DDFB78E-8E70-4591-B76C-9E28AD1518BE}" srcId="{C14BEA3B-6537-4D72-9B58-C1D07FDACDF4}" destId="{297A5006-A5A9-4E02-9474-1B1A39A0CE04}" srcOrd="0" destOrd="0" parTransId="{A3C83D95-A34B-48DA-B0F7-61D16486B6AF}" sibTransId="{5DDA6CB9-39EB-4C6D-9D20-3665B6FE2170}"/>
    <dgm:cxn modelId="{1580AD9E-BB90-480E-B4C2-3383CC9E4CC5}" type="presOf" srcId="{10C1DAE4-8E2E-47AE-A1FE-FAE43E48CE47}" destId="{659370E1-309E-4725-A1C0-040C062ADBCA}" srcOrd="1" destOrd="0" presId="urn:microsoft.com/office/officeart/2005/8/layout/hList7"/>
    <dgm:cxn modelId="{D9C3FAA4-F649-4A05-8706-B1B1D5BC0B27}" srcId="{C14BEA3B-6537-4D72-9B58-C1D07FDACDF4}" destId="{9497392A-78FB-4619-AFE9-94CAFF5B8E50}" srcOrd="2" destOrd="0" parTransId="{972B6FCA-AD38-4CEA-8BB4-37D3D7979060}" sibTransId="{F8720F3B-8A00-4B3F-A464-F7989E61FF7C}"/>
    <dgm:cxn modelId="{51DB69AC-4E2B-4746-AAA4-4DA5FDE7B787}" type="presOf" srcId="{F8720F3B-8A00-4B3F-A464-F7989E61FF7C}" destId="{14565DF4-9256-4140-8D4C-E5946805EC10}" srcOrd="0" destOrd="0" presId="urn:microsoft.com/office/officeart/2005/8/layout/hList7"/>
    <dgm:cxn modelId="{152696C5-1595-417E-97D2-B96685D9BAA8}" type="presOf" srcId="{5DDA6CB9-39EB-4C6D-9D20-3665B6FE2170}" destId="{37B9436C-227E-4EC6-AD15-65422144D912}" srcOrd="0" destOrd="0" presId="urn:microsoft.com/office/officeart/2005/8/layout/hList7"/>
    <dgm:cxn modelId="{643561DF-E2A3-460A-B332-3F46F905416D}" type="presOf" srcId="{9497392A-78FB-4619-AFE9-94CAFF5B8E50}" destId="{CBD2DE14-3425-4F34-837C-CBD6CBC68564}" srcOrd="0" destOrd="0" presId="urn:microsoft.com/office/officeart/2005/8/layout/hList7"/>
    <dgm:cxn modelId="{FC59C3F1-0AA7-48DB-A734-4F4A68602247}" srcId="{C14BEA3B-6537-4D72-9B58-C1D07FDACDF4}" destId="{83C81A07-C4BC-4E1C-9C37-62DB86572EC9}" srcOrd="3" destOrd="0" parTransId="{14397F8A-0815-47D3-AE19-A6A475F35691}" sibTransId="{763FC134-3A73-4E82-9E10-EB4973BF527E}"/>
    <dgm:cxn modelId="{38131A7C-A04A-4CE1-BE4D-59F5D8281A1C}" type="presParOf" srcId="{85F8F155-F802-4ACD-AC9E-5ED3BE8702F4}" destId="{3E5247E8-ABCB-4B91-A4A2-9A3739351EA0}" srcOrd="0" destOrd="0" presId="urn:microsoft.com/office/officeart/2005/8/layout/hList7"/>
    <dgm:cxn modelId="{77D2C67C-6751-4EFB-8944-6D62FEC48C1F}" type="presParOf" srcId="{85F8F155-F802-4ACD-AC9E-5ED3BE8702F4}" destId="{7DACF82A-8AED-4CE2-B4E3-A20D62FE55B5}" srcOrd="1" destOrd="0" presId="urn:microsoft.com/office/officeart/2005/8/layout/hList7"/>
    <dgm:cxn modelId="{15EA688F-75DB-45B0-9715-E3997B2972AF}" type="presParOf" srcId="{7DACF82A-8AED-4CE2-B4E3-A20D62FE55B5}" destId="{8F19D306-EA0F-4320-94D4-57E3A1F59C5E}" srcOrd="0" destOrd="0" presId="urn:microsoft.com/office/officeart/2005/8/layout/hList7"/>
    <dgm:cxn modelId="{D84E3AF4-F6E1-4EAA-9E79-FC182A208862}" type="presParOf" srcId="{8F19D306-EA0F-4320-94D4-57E3A1F59C5E}" destId="{E63165E5-C49E-40B6-B65C-67015F2A1189}" srcOrd="0" destOrd="0" presId="urn:microsoft.com/office/officeart/2005/8/layout/hList7"/>
    <dgm:cxn modelId="{0E1BE824-A536-48D3-8D61-D8C1320A9F51}" type="presParOf" srcId="{8F19D306-EA0F-4320-94D4-57E3A1F59C5E}" destId="{75C7DE33-10F3-4B7C-B51F-B6787AF6FF49}" srcOrd="1" destOrd="0" presId="urn:microsoft.com/office/officeart/2005/8/layout/hList7"/>
    <dgm:cxn modelId="{9DC38913-28B3-408B-A654-1C8385B659FA}" type="presParOf" srcId="{8F19D306-EA0F-4320-94D4-57E3A1F59C5E}" destId="{5F3E519B-CA12-49BD-AB99-C35E4A404A7E}" srcOrd="2" destOrd="0" presId="urn:microsoft.com/office/officeart/2005/8/layout/hList7"/>
    <dgm:cxn modelId="{1E358590-2FA2-4B75-9288-2F7E91CAC5E9}" type="presParOf" srcId="{8F19D306-EA0F-4320-94D4-57E3A1F59C5E}" destId="{617C2E57-670F-4390-98CB-CFF3B02B10E2}" srcOrd="3" destOrd="0" presId="urn:microsoft.com/office/officeart/2005/8/layout/hList7"/>
    <dgm:cxn modelId="{73416576-6080-4887-98AB-F65E740F1C12}" type="presParOf" srcId="{7DACF82A-8AED-4CE2-B4E3-A20D62FE55B5}" destId="{37B9436C-227E-4EC6-AD15-65422144D912}" srcOrd="1" destOrd="0" presId="urn:microsoft.com/office/officeart/2005/8/layout/hList7"/>
    <dgm:cxn modelId="{3E9B0B1E-B157-494D-9787-E8C35F5D81AB}" type="presParOf" srcId="{7DACF82A-8AED-4CE2-B4E3-A20D62FE55B5}" destId="{C400C85C-E24B-4233-8CC6-249F9207B7E2}" srcOrd="2" destOrd="0" presId="urn:microsoft.com/office/officeart/2005/8/layout/hList7"/>
    <dgm:cxn modelId="{69FFD45E-0D88-4295-B6BF-E0F83B83F38F}" type="presParOf" srcId="{C400C85C-E24B-4233-8CC6-249F9207B7E2}" destId="{12FC2E25-F580-4FFB-8EE5-B05FEF1BB7BB}" srcOrd="0" destOrd="0" presId="urn:microsoft.com/office/officeart/2005/8/layout/hList7"/>
    <dgm:cxn modelId="{F3367D5F-8B49-499D-9979-305EFB3C209B}" type="presParOf" srcId="{C400C85C-E24B-4233-8CC6-249F9207B7E2}" destId="{659370E1-309E-4725-A1C0-040C062ADBCA}" srcOrd="1" destOrd="0" presId="urn:microsoft.com/office/officeart/2005/8/layout/hList7"/>
    <dgm:cxn modelId="{227A4B5D-E9DF-45B9-BFDC-4B455500ECEB}" type="presParOf" srcId="{C400C85C-E24B-4233-8CC6-249F9207B7E2}" destId="{CE7C1D77-3E93-4D8E-AE02-9A3451E5BCDB}" srcOrd="2" destOrd="0" presId="urn:microsoft.com/office/officeart/2005/8/layout/hList7"/>
    <dgm:cxn modelId="{CFD82662-342A-4D34-A5F8-B35DF8B146B3}" type="presParOf" srcId="{C400C85C-E24B-4233-8CC6-249F9207B7E2}" destId="{DB7C29BB-6C18-4533-80D7-A5AC9966D8E1}" srcOrd="3" destOrd="0" presId="urn:microsoft.com/office/officeart/2005/8/layout/hList7"/>
    <dgm:cxn modelId="{4BD5E900-C85E-4F51-9F47-63F7F0C60A67}" type="presParOf" srcId="{7DACF82A-8AED-4CE2-B4E3-A20D62FE55B5}" destId="{FB94639D-33E8-496B-8109-DCD6124474FB}" srcOrd="3" destOrd="0" presId="urn:microsoft.com/office/officeart/2005/8/layout/hList7"/>
    <dgm:cxn modelId="{4826FC7A-D194-4A16-A298-B8F86BFEB8DC}" type="presParOf" srcId="{7DACF82A-8AED-4CE2-B4E3-A20D62FE55B5}" destId="{E664EDF4-ADCC-4604-9A66-5888B4A687DB}" srcOrd="4" destOrd="0" presId="urn:microsoft.com/office/officeart/2005/8/layout/hList7"/>
    <dgm:cxn modelId="{D28E5DCF-A7D7-4048-9299-71AC2AF86D3B}" type="presParOf" srcId="{E664EDF4-ADCC-4604-9A66-5888B4A687DB}" destId="{CBD2DE14-3425-4F34-837C-CBD6CBC68564}" srcOrd="0" destOrd="0" presId="urn:microsoft.com/office/officeart/2005/8/layout/hList7"/>
    <dgm:cxn modelId="{39BC6717-01F6-40B6-90C4-602A3C3A945A}" type="presParOf" srcId="{E664EDF4-ADCC-4604-9A66-5888B4A687DB}" destId="{9B7D9C5E-E65F-48C6-9933-0A1D87E6BCB3}" srcOrd="1" destOrd="0" presId="urn:microsoft.com/office/officeart/2005/8/layout/hList7"/>
    <dgm:cxn modelId="{699E5AE1-B6B6-49B0-896C-973B12872BC8}" type="presParOf" srcId="{E664EDF4-ADCC-4604-9A66-5888B4A687DB}" destId="{B9E3F319-13B5-4AB7-8F19-DD340EA495EB}" srcOrd="2" destOrd="0" presId="urn:microsoft.com/office/officeart/2005/8/layout/hList7"/>
    <dgm:cxn modelId="{BBB740A0-FEE2-409F-B1A4-FE569D5A0A18}" type="presParOf" srcId="{E664EDF4-ADCC-4604-9A66-5888B4A687DB}" destId="{AEECAB34-7AAC-4E0D-9592-D2CF567BA458}" srcOrd="3" destOrd="0" presId="urn:microsoft.com/office/officeart/2005/8/layout/hList7"/>
    <dgm:cxn modelId="{FB616467-B1D1-4A9F-BB01-429F612BDD33}" type="presParOf" srcId="{7DACF82A-8AED-4CE2-B4E3-A20D62FE55B5}" destId="{14565DF4-9256-4140-8D4C-E5946805EC10}" srcOrd="5" destOrd="0" presId="urn:microsoft.com/office/officeart/2005/8/layout/hList7"/>
    <dgm:cxn modelId="{276F5FAF-E80B-4695-AF34-7A621B7E5D4C}" type="presParOf" srcId="{7DACF82A-8AED-4CE2-B4E3-A20D62FE55B5}" destId="{40F845AF-2F0D-4D05-9FF9-ED2C57906313}" srcOrd="6" destOrd="0" presId="urn:microsoft.com/office/officeart/2005/8/layout/hList7"/>
    <dgm:cxn modelId="{ADE1E4C8-3209-4AAF-A1E5-2006BD17AB56}" type="presParOf" srcId="{40F845AF-2F0D-4D05-9FF9-ED2C57906313}" destId="{30403769-F385-40DA-A1B7-F28E7CC2C8A4}" srcOrd="0" destOrd="0" presId="urn:microsoft.com/office/officeart/2005/8/layout/hList7"/>
    <dgm:cxn modelId="{9713FBAA-B83A-42CA-A010-1D233F6E65DD}" type="presParOf" srcId="{40F845AF-2F0D-4D05-9FF9-ED2C57906313}" destId="{746C2D9F-BBE3-4EB6-9707-2B6784E0BE72}" srcOrd="1" destOrd="0" presId="urn:microsoft.com/office/officeart/2005/8/layout/hList7"/>
    <dgm:cxn modelId="{0FB7B031-17C6-495A-A687-1A813A78BA3E}" type="presParOf" srcId="{40F845AF-2F0D-4D05-9FF9-ED2C57906313}" destId="{300345D1-C0B9-40BE-98F3-53C5A4A9FDF2}" srcOrd="2" destOrd="0" presId="urn:microsoft.com/office/officeart/2005/8/layout/hList7"/>
    <dgm:cxn modelId="{350733AE-B4DE-4C0E-B8ED-F7F6C2877B1A}" type="presParOf" srcId="{40F845AF-2F0D-4D05-9FF9-ED2C57906313}" destId="{915070B2-D8E2-40CF-8155-0CC12549E65E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4E07A7A-73CE-4F4C-81C0-957ACB35B27C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4116007C-1C43-4794-B133-671D5F39B1BC}">
      <dgm:prSet/>
      <dgm:spPr/>
      <dgm:t>
        <a:bodyPr/>
        <a:lstStyle/>
        <a:p>
          <a:r>
            <a:rPr lang="en-US" dirty="0"/>
            <a:t>Safety is the opposite of trauma</a:t>
          </a:r>
        </a:p>
      </dgm:t>
    </dgm:pt>
    <dgm:pt modelId="{02D07A48-1D59-4EBA-960E-CE17BBC0AB31}" type="parTrans" cxnId="{DC84F9AA-420E-4D00-B85A-33F48A4124C3}">
      <dgm:prSet/>
      <dgm:spPr/>
      <dgm:t>
        <a:bodyPr/>
        <a:lstStyle/>
        <a:p>
          <a:endParaRPr lang="en-US"/>
        </a:p>
      </dgm:t>
    </dgm:pt>
    <dgm:pt modelId="{D55552F2-82BE-43F4-A46C-CF52893250A3}" type="sibTrans" cxnId="{DC84F9AA-420E-4D00-B85A-33F48A4124C3}">
      <dgm:prSet/>
      <dgm:spPr/>
      <dgm:t>
        <a:bodyPr/>
        <a:lstStyle/>
        <a:p>
          <a:endParaRPr lang="en-US"/>
        </a:p>
      </dgm:t>
    </dgm:pt>
    <dgm:pt modelId="{599CD700-F84F-444F-AEFF-8306FA78CC02}">
      <dgm:prSet/>
      <dgm:spPr/>
      <dgm:t>
        <a:bodyPr/>
        <a:lstStyle/>
        <a:p>
          <a:r>
            <a:rPr lang="en-US"/>
            <a:t>Multiple levels of safety are attended to - physical, emotional/psychological, social/cultural, &amp; moral</a:t>
          </a:r>
        </a:p>
      </dgm:t>
    </dgm:pt>
    <dgm:pt modelId="{75A5164D-7ABC-44AF-B9EF-AE276B8ECF92}" type="parTrans" cxnId="{1617CD1B-12EF-46B3-B5E9-4E9A2DAC873D}">
      <dgm:prSet/>
      <dgm:spPr/>
      <dgm:t>
        <a:bodyPr/>
        <a:lstStyle/>
        <a:p>
          <a:endParaRPr lang="en-US"/>
        </a:p>
      </dgm:t>
    </dgm:pt>
    <dgm:pt modelId="{5139AB33-14DD-4374-ADC8-6D126AADD591}" type="sibTrans" cxnId="{1617CD1B-12EF-46B3-B5E9-4E9A2DAC873D}">
      <dgm:prSet/>
      <dgm:spPr/>
      <dgm:t>
        <a:bodyPr/>
        <a:lstStyle/>
        <a:p>
          <a:endParaRPr lang="en-US"/>
        </a:p>
      </dgm:t>
    </dgm:pt>
    <dgm:pt modelId="{9557F2DE-8190-43CB-B686-E952ECD2DDBB}">
      <dgm:prSet/>
      <dgm:spPr/>
      <dgm:t>
        <a:bodyPr/>
        <a:lstStyle/>
        <a:p>
          <a:r>
            <a:rPr lang="en-US"/>
            <a:t>Safety as defined by the staff, community, and clients</a:t>
          </a:r>
        </a:p>
      </dgm:t>
    </dgm:pt>
    <dgm:pt modelId="{9A6214B2-F56B-42CD-8359-DE9D737DF6C8}" type="parTrans" cxnId="{BC990533-6335-4616-882B-52AA9C8A5758}">
      <dgm:prSet/>
      <dgm:spPr/>
      <dgm:t>
        <a:bodyPr/>
        <a:lstStyle/>
        <a:p>
          <a:endParaRPr lang="en-US"/>
        </a:p>
      </dgm:t>
    </dgm:pt>
    <dgm:pt modelId="{649DBD76-1A9E-4DED-B8B6-A61503476B22}" type="sibTrans" cxnId="{BC990533-6335-4616-882B-52AA9C8A5758}">
      <dgm:prSet/>
      <dgm:spPr/>
      <dgm:t>
        <a:bodyPr/>
        <a:lstStyle/>
        <a:p>
          <a:endParaRPr lang="en-US"/>
        </a:p>
      </dgm:t>
    </dgm:pt>
    <dgm:pt modelId="{321F838E-3064-4F70-B5E3-1E1CF0CC375E}">
      <dgm:prSet/>
      <dgm:spPr/>
      <dgm:t>
        <a:bodyPr/>
        <a:lstStyle/>
        <a:p>
          <a:r>
            <a:rPr lang="en-US" dirty="0"/>
            <a:t>Relationships help promote safety</a:t>
          </a:r>
        </a:p>
      </dgm:t>
    </dgm:pt>
    <dgm:pt modelId="{086431FB-6A76-4E8F-B0F5-A3152FD93420}" type="parTrans" cxnId="{E9CA32DC-58B1-45F7-8A1E-D578611D55ED}">
      <dgm:prSet/>
      <dgm:spPr/>
      <dgm:t>
        <a:bodyPr/>
        <a:lstStyle/>
        <a:p>
          <a:endParaRPr lang="en-US"/>
        </a:p>
      </dgm:t>
    </dgm:pt>
    <dgm:pt modelId="{F7C0E1A0-50ED-436C-996B-EB74714C8A4B}" type="sibTrans" cxnId="{E9CA32DC-58B1-45F7-8A1E-D578611D55ED}">
      <dgm:prSet/>
      <dgm:spPr/>
      <dgm:t>
        <a:bodyPr/>
        <a:lstStyle/>
        <a:p>
          <a:endParaRPr lang="en-US"/>
        </a:p>
      </dgm:t>
    </dgm:pt>
    <dgm:pt modelId="{36840FB0-5365-4639-9C2C-EDE87B8E4EEB}">
      <dgm:prSet/>
      <dgm:spPr/>
      <dgm:t>
        <a:bodyPr/>
        <a:lstStyle/>
        <a:p>
          <a:r>
            <a:rPr lang="en-US"/>
            <a:t>Google’s five-year study, Project Aristotle, on work team productivity found psychological safety to be, by far, the most important dynamic in successful teams (Duhigg, 2016). </a:t>
          </a:r>
          <a:endParaRPr lang="en-US" dirty="0"/>
        </a:p>
      </dgm:t>
    </dgm:pt>
    <dgm:pt modelId="{53B66DFA-9246-4446-B326-FAB9B1627857}" type="parTrans" cxnId="{048148F6-FEC3-45F7-8691-F2F360362DFB}">
      <dgm:prSet/>
      <dgm:spPr/>
      <dgm:t>
        <a:bodyPr/>
        <a:lstStyle/>
        <a:p>
          <a:endParaRPr lang="en-US"/>
        </a:p>
      </dgm:t>
    </dgm:pt>
    <dgm:pt modelId="{81866B1E-42C2-4659-A35A-A925E54886A6}" type="sibTrans" cxnId="{048148F6-FEC3-45F7-8691-F2F360362DFB}">
      <dgm:prSet/>
      <dgm:spPr/>
      <dgm:t>
        <a:bodyPr/>
        <a:lstStyle/>
        <a:p>
          <a:endParaRPr lang="en-US"/>
        </a:p>
      </dgm:t>
    </dgm:pt>
    <dgm:pt modelId="{EF2BDA57-9C82-4119-8004-B2E21ECC2DAB}" type="pres">
      <dgm:prSet presAssocID="{64E07A7A-73CE-4F4C-81C0-957ACB35B27C}" presName="linear" presStyleCnt="0">
        <dgm:presLayoutVars>
          <dgm:animLvl val="lvl"/>
          <dgm:resizeHandles val="exact"/>
        </dgm:presLayoutVars>
      </dgm:prSet>
      <dgm:spPr/>
    </dgm:pt>
    <dgm:pt modelId="{1E3F87BE-8ABF-4360-9E46-60B959C3E1DF}" type="pres">
      <dgm:prSet presAssocID="{4116007C-1C43-4794-B133-671D5F39B1BC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2C2BF9CB-5B87-4FB3-8B35-639D804B5406}" type="pres">
      <dgm:prSet presAssocID="{D55552F2-82BE-43F4-A46C-CF52893250A3}" presName="spacer" presStyleCnt="0"/>
      <dgm:spPr/>
    </dgm:pt>
    <dgm:pt modelId="{5E6293D0-05DE-4693-B657-75AC381DB43D}" type="pres">
      <dgm:prSet presAssocID="{599CD700-F84F-444F-AEFF-8306FA78CC02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852F780B-4296-46CD-B5B2-7C65C4EBEF14}" type="pres">
      <dgm:prSet presAssocID="{5139AB33-14DD-4374-ADC8-6D126AADD591}" presName="spacer" presStyleCnt="0"/>
      <dgm:spPr/>
    </dgm:pt>
    <dgm:pt modelId="{B431F3A0-571A-4ECA-B9F7-80913563C587}" type="pres">
      <dgm:prSet presAssocID="{9557F2DE-8190-43CB-B686-E952ECD2DDBB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36CCB713-11C5-40C7-9919-12AEEFFAD4B1}" type="pres">
      <dgm:prSet presAssocID="{649DBD76-1A9E-4DED-B8B6-A61503476B22}" presName="spacer" presStyleCnt="0"/>
      <dgm:spPr/>
    </dgm:pt>
    <dgm:pt modelId="{E5DAB59B-24A8-499D-92D0-939AE6C3F740}" type="pres">
      <dgm:prSet presAssocID="{321F838E-3064-4F70-B5E3-1E1CF0CC375E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1F2A37BD-33AC-42C4-8561-A7E1BB4A1F4B}" type="pres">
      <dgm:prSet presAssocID="{F7C0E1A0-50ED-436C-996B-EB74714C8A4B}" presName="spacer" presStyleCnt="0"/>
      <dgm:spPr/>
    </dgm:pt>
    <dgm:pt modelId="{51DC53B4-DD3B-42CE-AFF5-5C17D480030C}" type="pres">
      <dgm:prSet presAssocID="{36840FB0-5365-4639-9C2C-EDE87B8E4EEB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1617CD1B-12EF-46B3-B5E9-4E9A2DAC873D}" srcId="{64E07A7A-73CE-4F4C-81C0-957ACB35B27C}" destId="{599CD700-F84F-444F-AEFF-8306FA78CC02}" srcOrd="1" destOrd="0" parTransId="{75A5164D-7ABC-44AF-B9EF-AE276B8ECF92}" sibTransId="{5139AB33-14DD-4374-ADC8-6D126AADD591}"/>
    <dgm:cxn modelId="{ECD1012D-638A-43F9-B1EA-E5BFFC148D49}" type="presOf" srcId="{599CD700-F84F-444F-AEFF-8306FA78CC02}" destId="{5E6293D0-05DE-4693-B657-75AC381DB43D}" srcOrd="0" destOrd="0" presId="urn:microsoft.com/office/officeart/2005/8/layout/vList2"/>
    <dgm:cxn modelId="{BC990533-6335-4616-882B-52AA9C8A5758}" srcId="{64E07A7A-73CE-4F4C-81C0-957ACB35B27C}" destId="{9557F2DE-8190-43CB-B686-E952ECD2DDBB}" srcOrd="2" destOrd="0" parTransId="{9A6214B2-F56B-42CD-8359-DE9D737DF6C8}" sibTransId="{649DBD76-1A9E-4DED-B8B6-A61503476B22}"/>
    <dgm:cxn modelId="{79D39073-A97A-4827-B0DA-465EA5AD745C}" type="presOf" srcId="{36840FB0-5365-4639-9C2C-EDE87B8E4EEB}" destId="{51DC53B4-DD3B-42CE-AFF5-5C17D480030C}" srcOrd="0" destOrd="0" presId="urn:microsoft.com/office/officeart/2005/8/layout/vList2"/>
    <dgm:cxn modelId="{FFC98690-9ED8-4481-8CA0-50DABF19C714}" type="presOf" srcId="{4116007C-1C43-4794-B133-671D5F39B1BC}" destId="{1E3F87BE-8ABF-4360-9E46-60B959C3E1DF}" srcOrd="0" destOrd="0" presId="urn:microsoft.com/office/officeart/2005/8/layout/vList2"/>
    <dgm:cxn modelId="{DC84F9AA-420E-4D00-B85A-33F48A4124C3}" srcId="{64E07A7A-73CE-4F4C-81C0-957ACB35B27C}" destId="{4116007C-1C43-4794-B133-671D5F39B1BC}" srcOrd="0" destOrd="0" parTransId="{02D07A48-1D59-4EBA-960E-CE17BBC0AB31}" sibTransId="{D55552F2-82BE-43F4-A46C-CF52893250A3}"/>
    <dgm:cxn modelId="{4F06C9B9-9EBC-4CB3-94EC-EA9E77BE4D59}" type="presOf" srcId="{9557F2DE-8190-43CB-B686-E952ECD2DDBB}" destId="{B431F3A0-571A-4ECA-B9F7-80913563C587}" srcOrd="0" destOrd="0" presId="urn:microsoft.com/office/officeart/2005/8/layout/vList2"/>
    <dgm:cxn modelId="{E9CA32DC-58B1-45F7-8A1E-D578611D55ED}" srcId="{64E07A7A-73CE-4F4C-81C0-957ACB35B27C}" destId="{321F838E-3064-4F70-B5E3-1E1CF0CC375E}" srcOrd="3" destOrd="0" parTransId="{086431FB-6A76-4E8F-B0F5-A3152FD93420}" sibTransId="{F7C0E1A0-50ED-436C-996B-EB74714C8A4B}"/>
    <dgm:cxn modelId="{E42CEAE9-2F88-4329-809B-328B3B90DF97}" type="presOf" srcId="{321F838E-3064-4F70-B5E3-1E1CF0CC375E}" destId="{E5DAB59B-24A8-499D-92D0-939AE6C3F740}" srcOrd="0" destOrd="0" presId="urn:microsoft.com/office/officeart/2005/8/layout/vList2"/>
    <dgm:cxn modelId="{048148F6-FEC3-45F7-8691-F2F360362DFB}" srcId="{64E07A7A-73CE-4F4C-81C0-957ACB35B27C}" destId="{36840FB0-5365-4639-9C2C-EDE87B8E4EEB}" srcOrd="4" destOrd="0" parTransId="{53B66DFA-9246-4446-B326-FAB9B1627857}" sibTransId="{81866B1E-42C2-4659-A35A-A925E54886A6}"/>
    <dgm:cxn modelId="{4F9774F7-836C-4EF6-80F8-32E5317CE7AC}" type="presOf" srcId="{64E07A7A-73CE-4F4C-81C0-957ACB35B27C}" destId="{EF2BDA57-9C82-4119-8004-B2E21ECC2DAB}" srcOrd="0" destOrd="0" presId="urn:microsoft.com/office/officeart/2005/8/layout/vList2"/>
    <dgm:cxn modelId="{062B016C-16BB-42E3-95E8-150CC5E393E4}" type="presParOf" srcId="{EF2BDA57-9C82-4119-8004-B2E21ECC2DAB}" destId="{1E3F87BE-8ABF-4360-9E46-60B959C3E1DF}" srcOrd="0" destOrd="0" presId="urn:microsoft.com/office/officeart/2005/8/layout/vList2"/>
    <dgm:cxn modelId="{12B07246-40DF-467C-A77F-E4A50A99ADB5}" type="presParOf" srcId="{EF2BDA57-9C82-4119-8004-B2E21ECC2DAB}" destId="{2C2BF9CB-5B87-4FB3-8B35-639D804B5406}" srcOrd="1" destOrd="0" presId="urn:microsoft.com/office/officeart/2005/8/layout/vList2"/>
    <dgm:cxn modelId="{00FCEB95-01DC-4395-ABF3-94B5F7EE9BA0}" type="presParOf" srcId="{EF2BDA57-9C82-4119-8004-B2E21ECC2DAB}" destId="{5E6293D0-05DE-4693-B657-75AC381DB43D}" srcOrd="2" destOrd="0" presId="urn:microsoft.com/office/officeart/2005/8/layout/vList2"/>
    <dgm:cxn modelId="{ECD9E225-2FFB-41B9-8E37-C69DB3D2E1E5}" type="presParOf" srcId="{EF2BDA57-9C82-4119-8004-B2E21ECC2DAB}" destId="{852F780B-4296-46CD-B5B2-7C65C4EBEF14}" srcOrd="3" destOrd="0" presId="urn:microsoft.com/office/officeart/2005/8/layout/vList2"/>
    <dgm:cxn modelId="{B270AC05-7CC7-4FEB-8910-5A04708976A0}" type="presParOf" srcId="{EF2BDA57-9C82-4119-8004-B2E21ECC2DAB}" destId="{B431F3A0-571A-4ECA-B9F7-80913563C587}" srcOrd="4" destOrd="0" presId="urn:microsoft.com/office/officeart/2005/8/layout/vList2"/>
    <dgm:cxn modelId="{547815B2-CE8F-4CD4-9584-51934533A6B9}" type="presParOf" srcId="{EF2BDA57-9C82-4119-8004-B2E21ECC2DAB}" destId="{36CCB713-11C5-40C7-9919-12AEEFFAD4B1}" srcOrd="5" destOrd="0" presId="urn:microsoft.com/office/officeart/2005/8/layout/vList2"/>
    <dgm:cxn modelId="{72228429-328D-455A-BCFB-7CAB821FC75C}" type="presParOf" srcId="{EF2BDA57-9C82-4119-8004-B2E21ECC2DAB}" destId="{E5DAB59B-24A8-499D-92D0-939AE6C3F740}" srcOrd="6" destOrd="0" presId="urn:microsoft.com/office/officeart/2005/8/layout/vList2"/>
    <dgm:cxn modelId="{53087537-4322-4C17-9EEE-94573C575580}" type="presParOf" srcId="{EF2BDA57-9C82-4119-8004-B2E21ECC2DAB}" destId="{1F2A37BD-33AC-42C4-8561-A7E1BB4A1F4B}" srcOrd="7" destOrd="0" presId="urn:microsoft.com/office/officeart/2005/8/layout/vList2"/>
    <dgm:cxn modelId="{760BFB09-7296-4B6A-95E4-E62ED9AF9BBC}" type="presParOf" srcId="{EF2BDA57-9C82-4119-8004-B2E21ECC2DAB}" destId="{51DC53B4-DD3B-42CE-AFF5-5C17D480030C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41646C4-8ACA-4B23-92A7-D2124BC4A935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998176FE-DA5E-4D90-8913-D376EB3F0EEE}">
      <dgm:prSet/>
      <dgm:spPr/>
      <dgm:t>
        <a:bodyPr/>
        <a:lstStyle/>
        <a:p>
          <a:r>
            <a:rPr lang="en-US" dirty="0"/>
            <a:t>Many trauma survivors have experienced betrayal, abuse of power, dishonesty, and lack of integrity</a:t>
          </a:r>
        </a:p>
      </dgm:t>
    </dgm:pt>
    <dgm:pt modelId="{8DD800A9-8082-45DD-B3DC-87026E6F4B0E}" type="parTrans" cxnId="{618EE0E9-939E-4037-90F2-350C57A0C510}">
      <dgm:prSet/>
      <dgm:spPr/>
      <dgm:t>
        <a:bodyPr/>
        <a:lstStyle/>
        <a:p>
          <a:endParaRPr lang="en-US"/>
        </a:p>
      </dgm:t>
    </dgm:pt>
    <dgm:pt modelId="{33B8FD42-2022-47B3-946C-40F3B67C3A2D}" type="sibTrans" cxnId="{618EE0E9-939E-4037-90F2-350C57A0C510}">
      <dgm:prSet/>
      <dgm:spPr/>
      <dgm:t>
        <a:bodyPr/>
        <a:lstStyle/>
        <a:p>
          <a:endParaRPr lang="en-US"/>
        </a:p>
      </dgm:t>
    </dgm:pt>
    <dgm:pt modelId="{3130C98B-C985-4EF8-B1F6-390BB081445D}">
      <dgm:prSet/>
      <dgm:spPr/>
      <dgm:t>
        <a:bodyPr/>
        <a:lstStyle/>
        <a:p>
          <a:r>
            <a:rPr lang="en-US" dirty="0"/>
            <a:t>Leadership and staff are trustworthy and maintain their integrity</a:t>
          </a:r>
        </a:p>
      </dgm:t>
    </dgm:pt>
    <dgm:pt modelId="{1955223B-834E-41A5-BEF5-087CE91EAB08}" type="parTrans" cxnId="{597FEB23-E0E0-4C93-97D5-4C561149FFEE}">
      <dgm:prSet/>
      <dgm:spPr/>
      <dgm:t>
        <a:bodyPr/>
        <a:lstStyle/>
        <a:p>
          <a:endParaRPr lang="en-US"/>
        </a:p>
      </dgm:t>
    </dgm:pt>
    <dgm:pt modelId="{F6AA6FC2-25E9-4E6E-8AE1-BC8900195245}" type="sibTrans" cxnId="{597FEB23-E0E0-4C93-97D5-4C561149FFEE}">
      <dgm:prSet/>
      <dgm:spPr/>
      <dgm:t>
        <a:bodyPr/>
        <a:lstStyle/>
        <a:p>
          <a:endParaRPr lang="en-US"/>
        </a:p>
      </dgm:t>
    </dgm:pt>
    <dgm:pt modelId="{EF4D5CED-4F00-45B3-BCCF-883E90A025CB}">
      <dgm:prSet/>
      <dgm:spPr/>
      <dgm:t>
        <a:bodyPr/>
        <a:lstStyle/>
        <a:p>
          <a:r>
            <a:rPr lang="en-US"/>
            <a:t>Transparency is demonstrated in decision-making procedures</a:t>
          </a:r>
        </a:p>
      </dgm:t>
    </dgm:pt>
    <dgm:pt modelId="{7FED476E-A745-4760-86F3-76F57B3454C5}" type="parTrans" cxnId="{F45F56F2-65BB-4243-81BE-1B8D89CA1B61}">
      <dgm:prSet/>
      <dgm:spPr/>
      <dgm:t>
        <a:bodyPr/>
        <a:lstStyle/>
        <a:p>
          <a:endParaRPr lang="en-US"/>
        </a:p>
      </dgm:t>
    </dgm:pt>
    <dgm:pt modelId="{60746BF3-05B4-40E4-BD37-789128B64982}" type="sibTrans" cxnId="{F45F56F2-65BB-4243-81BE-1B8D89CA1B61}">
      <dgm:prSet/>
      <dgm:spPr/>
      <dgm:t>
        <a:bodyPr/>
        <a:lstStyle/>
        <a:p>
          <a:endParaRPr lang="en-US"/>
        </a:p>
      </dgm:t>
    </dgm:pt>
    <dgm:pt modelId="{37D5D848-3660-4CB7-BAB4-B9F174F33A91}">
      <dgm:prSet/>
      <dgm:spPr/>
      <dgm:t>
        <a:bodyPr/>
        <a:lstStyle/>
        <a:p>
          <a:r>
            <a:rPr lang="en-US" dirty="0"/>
            <a:t>Trust is a core component in relationships between leadership, staff, and those served</a:t>
          </a:r>
        </a:p>
      </dgm:t>
    </dgm:pt>
    <dgm:pt modelId="{E21E81BC-C772-4C32-9C82-EBE02A894427}" type="parTrans" cxnId="{2D5BD57D-9B57-4ED3-B658-60BAA42FAE9A}">
      <dgm:prSet/>
      <dgm:spPr/>
      <dgm:t>
        <a:bodyPr/>
        <a:lstStyle/>
        <a:p>
          <a:endParaRPr lang="en-US"/>
        </a:p>
      </dgm:t>
    </dgm:pt>
    <dgm:pt modelId="{0049D84A-CF8C-4416-A4C9-E80742B92C16}" type="sibTrans" cxnId="{2D5BD57D-9B57-4ED3-B658-60BAA42FAE9A}">
      <dgm:prSet/>
      <dgm:spPr/>
      <dgm:t>
        <a:bodyPr/>
        <a:lstStyle/>
        <a:p>
          <a:endParaRPr lang="en-US"/>
        </a:p>
      </dgm:t>
    </dgm:pt>
    <dgm:pt modelId="{D499CC8E-C784-4296-948B-5345AE661FE3}">
      <dgm:prSet/>
      <dgm:spPr/>
      <dgm:t>
        <a:bodyPr/>
        <a:lstStyle/>
        <a:p>
          <a:r>
            <a:rPr lang="en-US" dirty="0"/>
            <a:t>Organizational research shows that trustworthiness is developed through transparent practices (Rawlings, 2008)</a:t>
          </a:r>
        </a:p>
      </dgm:t>
    </dgm:pt>
    <dgm:pt modelId="{D70FC44D-61D4-4D01-B704-A7993F22CC82}" type="parTrans" cxnId="{2191FD74-AA25-4F98-8834-95ACC83F0A0C}">
      <dgm:prSet/>
      <dgm:spPr/>
      <dgm:t>
        <a:bodyPr/>
        <a:lstStyle/>
        <a:p>
          <a:endParaRPr lang="en-US"/>
        </a:p>
      </dgm:t>
    </dgm:pt>
    <dgm:pt modelId="{21A7FCFB-1AB8-49B4-8E65-0A867DCE7680}" type="sibTrans" cxnId="{2191FD74-AA25-4F98-8834-95ACC83F0A0C}">
      <dgm:prSet/>
      <dgm:spPr/>
      <dgm:t>
        <a:bodyPr/>
        <a:lstStyle/>
        <a:p>
          <a:endParaRPr lang="en-US"/>
        </a:p>
      </dgm:t>
    </dgm:pt>
    <dgm:pt modelId="{7250663F-F53E-4D91-97BF-6B2A308AFFD3}" type="pres">
      <dgm:prSet presAssocID="{641646C4-8ACA-4B23-92A7-D2124BC4A935}" presName="linear" presStyleCnt="0">
        <dgm:presLayoutVars>
          <dgm:animLvl val="lvl"/>
          <dgm:resizeHandles val="exact"/>
        </dgm:presLayoutVars>
      </dgm:prSet>
      <dgm:spPr/>
    </dgm:pt>
    <dgm:pt modelId="{A24D8472-7517-4B35-A311-77EE90D18E0E}" type="pres">
      <dgm:prSet presAssocID="{998176FE-DA5E-4D90-8913-D376EB3F0EEE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290285A5-0596-4E9D-8AA7-554D3DE6D651}" type="pres">
      <dgm:prSet presAssocID="{33B8FD42-2022-47B3-946C-40F3B67C3A2D}" presName="spacer" presStyleCnt="0"/>
      <dgm:spPr/>
    </dgm:pt>
    <dgm:pt modelId="{79BAC284-B69C-4FBF-9972-7B869729EC11}" type="pres">
      <dgm:prSet presAssocID="{3130C98B-C985-4EF8-B1F6-390BB081445D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4883A354-4C1D-4263-91C0-474737B3D35F}" type="pres">
      <dgm:prSet presAssocID="{F6AA6FC2-25E9-4E6E-8AE1-BC8900195245}" presName="spacer" presStyleCnt="0"/>
      <dgm:spPr/>
    </dgm:pt>
    <dgm:pt modelId="{1E80B7BF-D1B1-4170-BFAD-F5FFCDFD130A}" type="pres">
      <dgm:prSet presAssocID="{EF4D5CED-4F00-45B3-BCCF-883E90A025CB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7FE609B4-C162-4E8D-AC75-EB0CF311D6E7}" type="pres">
      <dgm:prSet presAssocID="{60746BF3-05B4-40E4-BD37-789128B64982}" presName="spacer" presStyleCnt="0"/>
      <dgm:spPr/>
    </dgm:pt>
    <dgm:pt modelId="{6D5FB451-1BAC-409A-88CA-92B739D856CB}" type="pres">
      <dgm:prSet presAssocID="{37D5D848-3660-4CB7-BAB4-B9F174F33A91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A5CCDCFE-E69E-4326-BE41-BAEF560DE700}" type="pres">
      <dgm:prSet presAssocID="{0049D84A-CF8C-4416-A4C9-E80742B92C16}" presName="spacer" presStyleCnt="0"/>
      <dgm:spPr/>
    </dgm:pt>
    <dgm:pt modelId="{212B90BB-8533-48EF-B450-816F0CF798CC}" type="pres">
      <dgm:prSet presAssocID="{D499CC8E-C784-4296-948B-5345AE661FE3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1C999600-9E4D-450A-88DF-B1AE4B4FA14C}" type="presOf" srcId="{998176FE-DA5E-4D90-8913-D376EB3F0EEE}" destId="{A24D8472-7517-4B35-A311-77EE90D18E0E}" srcOrd="0" destOrd="0" presId="urn:microsoft.com/office/officeart/2005/8/layout/vList2"/>
    <dgm:cxn modelId="{597FEB23-E0E0-4C93-97D5-4C561149FFEE}" srcId="{641646C4-8ACA-4B23-92A7-D2124BC4A935}" destId="{3130C98B-C985-4EF8-B1F6-390BB081445D}" srcOrd="1" destOrd="0" parTransId="{1955223B-834E-41A5-BEF5-087CE91EAB08}" sibTransId="{F6AA6FC2-25E9-4E6E-8AE1-BC8900195245}"/>
    <dgm:cxn modelId="{4B3B0624-F238-42D9-A498-3384B0A890EE}" type="presOf" srcId="{641646C4-8ACA-4B23-92A7-D2124BC4A935}" destId="{7250663F-F53E-4D91-97BF-6B2A308AFFD3}" srcOrd="0" destOrd="0" presId="urn:microsoft.com/office/officeart/2005/8/layout/vList2"/>
    <dgm:cxn modelId="{83C28462-8AD6-46F8-B290-B3E35EC5A67A}" type="presOf" srcId="{D499CC8E-C784-4296-948B-5345AE661FE3}" destId="{212B90BB-8533-48EF-B450-816F0CF798CC}" srcOrd="0" destOrd="0" presId="urn:microsoft.com/office/officeart/2005/8/layout/vList2"/>
    <dgm:cxn modelId="{0CB2096F-372D-4DC6-A479-2243735331F8}" type="presOf" srcId="{37D5D848-3660-4CB7-BAB4-B9F174F33A91}" destId="{6D5FB451-1BAC-409A-88CA-92B739D856CB}" srcOrd="0" destOrd="0" presId="urn:microsoft.com/office/officeart/2005/8/layout/vList2"/>
    <dgm:cxn modelId="{2191FD74-AA25-4F98-8834-95ACC83F0A0C}" srcId="{641646C4-8ACA-4B23-92A7-D2124BC4A935}" destId="{D499CC8E-C784-4296-948B-5345AE661FE3}" srcOrd="4" destOrd="0" parTransId="{D70FC44D-61D4-4D01-B704-A7993F22CC82}" sibTransId="{21A7FCFB-1AB8-49B4-8E65-0A867DCE7680}"/>
    <dgm:cxn modelId="{2D5BD57D-9B57-4ED3-B658-60BAA42FAE9A}" srcId="{641646C4-8ACA-4B23-92A7-D2124BC4A935}" destId="{37D5D848-3660-4CB7-BAB4-B9F174F33A91}" srcOrd="3" destOrd="0" parTransId="{E21E81BC-C772-4C32-9C82-EBE02A894427}" sibTransId="{0049D84A-CF8C-4416-A4C9-E80742B92C16}"/>
    <dgm:cxn modelId="{61C8B67E-050B-4B4E-B0E7-0D8CF0CC5087}" type="presOf" srcId="{EF4D5CED-4F00-45B3-BCCF-883E90A025CB}" destId="{1E80B7BF-D1B1-4170-BFAD-F5FFCDFD130A}" srcOrd="0" destOrd="0" presId="urn:microsoft.com/office/officeart/2005/8/layout/vList2"/>
    <dgm:cxn modelId="{50C035D4-200F-430C-9152-EA445E17DEC8}" type="presOf" srcId="{3130C98B-C985-4EF8-B1F6-390BB081445D}" destId="{79BAC284-B69C-4FBF-9972-7B869729EC11}" srcOrd="0" destOrd="0" presId="urn:microsoft.com/office/officeart/2005/8/layout/vList2"/>
    <dgm:cxn modelId="{618EE0E9-939E-4037-90F2-350C57A0C510}" srcId="{641646C4-8ACA-4B23-92A7-D2124BC4A935}" destId="{998176FE-DA5E-4D90-8913-D376EB3F0EEE}" srcOrd="0" destOrd="0" parTransId="{8DD800A9-8082-45DD-B3DC-87026E6F4B0E}" sibTransId="{33B8FD42-2022-47B3-946C-40F3B67C3A2D}"/>
    <dgm:cxn modelId="{F45F56F2-65BB-4243-81BE-1B8D89CA1B61}" srcId="{641646C4-8ACA-4B23-92A7-D2124BC4A935}" destId="{EF4D5CED-4F00-45B3-BCCF-883E90A025CB}" srcOrd="2" destOrd="0" parTransId="{7FED476E-A745-4760-86F3-76F57B3454C5}" sibTransId="{60746BF3-05B4-40E4-BD37-789128B64982}"/>
    <dgm:cxn modelId="{14AA78DB-F5B0-494D-B676-60CDCC6FA1B7}" type="presParOf" srcId="{7250663F-F53E-4D91-97BF-6B2A308AFFD3}" destId="{A24D8472-7517-4B35-A311-77EE90D18E0E}" srcOrd="0" destOrd="0" presId="urn:microsoft.com/office/officeart/2005/8/layout/vList2"/>
    <dgm:cxn modelId="{D2C86B24-5A04-4C89-9115-AF3EAC7A713F}" type="presParOf" srcId="{7250663F-F53E-4D91-97BF-6B2A308AFFD3}" destId="{290285A5-0596-4E9D-8AA7-554D3DE6D651}" srcOrd="1" destOrd="0" presId="urn:microsoft.com/office/officeart/2005/8/layout/vList2"/>
    <dgm:cxn modelId="{A88879B3-D65E-4D9F-B49C-5376A41DB49A}" type="presParOf" srcId="{7250663F-F53E-4D91-97BF-6B2A308AFFD3}" destId="{79BAC284-B69C-4FBF-9972-7B869729EC11}" srcOrd="2" destOrd="0" presId="urn:microsoft.com/office/officeart/2005/8/layout/vList2"/>
    <dgm:cxn modelId="{E994AA0C-47BA-4B1E-AE44-4A20F7505C65}" type="presParOf" srcId="{7250663F-F53E-4D91-97BF-6B2A308AFFD3}" destId="{4883A354-4C1D-4263-91C0-474737B3D35F}" srcOrd="3" destOrd="0" presId="urn:microsoft.com/office/officeart/2005/8/layout/vList2"/>
    <dgm:cxn modelId="{DBE400FA-727F-4CB7-AE0D-A56727ED720D}" type="presParOf" srcId="{7250663F-F53E-4D91-97BF-6B2A308AFFD3}" destId="{1E80B7BF-D1B1-4170-BFAD-F5FFCDFD130A}" srcOrd="4" destOrd="0" presId="urn:microsoft.com/office/officeart/2005/8/layout/vList2"/>
    <dgm:cxn modelId="{917E2CF9-74F3-419A-AD57-B87EE332A05B}" type="presParOf" srcId="{7250663F-F53E-4D91-97BF-6B2A308AFFD3}" destId="{7FE609B4-C162-4E8D-AC75-EB0CF311D6E7}" srcOrd="5" destOrd="0" presId="urn:microsoft.com/office/officeart/2005/8/layout/vList2"/>
    <dgm:cxn modelId="{86FAC5CB-C799-4BAE-9FD6-F588EB0D0C08}" type="presParOf" srcId="{7250663F-F53E-4D91-97BF-6B2A308AFFD3}" destId="{6D5FB451-1BAC-409A-88CA-92B739D856CB}" srcOrd="6" destOrd="0" presId="urn:microsoft.com/office/officeart/2005/8/layout/vList2"/>
    <dgm:cxn modelId="{BBC79FF2-8A86-4D6C-A0A3-D94DC896B6E3}" type="presParOf" srcId="{7250663F-F53E-4D91-97BF-6B2A308AFFD3}" destId="{A5CCDCFE-E69E-4326-BE41-BAEF560DE700}" srcOrd="7" destOrd="0" presId="urn:microsoft.com/office/officeart/2005/8/layout/vList2"/>
    <dgm:cxn modelId="{294F6149-BDD9-4B44-A6B1-A79768EB9237}" type="presParOf" srcId="{7250663F-F53E-4D91-97BF-6B2A308AFFD3}" destId="{212B90BB-8533-48EF-B450-816F0CF798CC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47AD194-A62F-41CA-BF3E-7EC6D2B268B9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90044AB1-E44D-489D-9994-53FD7F6D5EAC}">
      <dgm:prSet/>
      <dgm:spPr/>
      <dgm:t>
        <a:bodyPr/>
        <a:lstStyle/>
        <a:p>
          <a:r>
            <a:rPr lang="en-US" dirty="0"/>
            <a:t>Trauma is often characterized by isolation, shame, and disconnection</a:t>
          </a:r>
        </a:p>
      </dgm:t>
    </dgm:pt>
    <dgm:pt modelId="{33F7CB4C-94FA-4E55-9D81-E29A7F9FE225}" type="parTrans" cxnId="{088F4BD2-459C-488C-A5EC-5652DB3068E3}">
      <dgm:prSet/>
      <dgm:spPr/>
      <dgm:t>
        <a:bodyPr/>
        <a:lstStyle/>
        <a:p>
          <a:endParaRPr lang="en-US"/>
        </a:p>
      </dgm:t>
    </dgm:pt>
    <dgm:pt modelId="{19499281-FD78-4895-9366-300AFAF70239}" type="sibTrans" cxnId="{088F4BD2-459C-488C-A5EC-5652DB3068E3}">
      <dgm:prSet/>
      <dgm:spPr/>
      <dgm:t>
        <a:bodyPr/>
        <a:lstStyle/>
        <a:p>
          <a:endParaRPr lang="en-US"/>
        </a:p>
      </dgm:t>
    </dgm:pt>
    <dgm:pt modelId="{05970555-412C-4022-9B15-424B2A733097}">
      <dgm:prSet/>
      <dgm:spPr/>
      <dgm:t>
        <a:bodyPr/>
        <a:lstStyle/>
        <a:p>
          <a:r>
            <a:rPr lang="en-US"/>
            <a:t>Community members and clients are empowered to support each other</a:t>
          </a:r>
        </a:p>
      </dgm:t>
    </dgm:pt>
    <dgm:pt modelId="{14B9FE56-A91D-4C24-AEAC-DE7756BFD0B9}" type="parTrans" cxnId="{BB1A3CFC-6FE3-4AD5-83C0-E3EF25188742}">
      <dgm:prSet/>
      <dgm:spPr/>
      <dgm:t>
        <a:bodyPr/>
        <a:lstStyle/>
        <a:p>
          <a:endParaRPr lang="en-US"/>
        </a:p>
      </dgm:t>
    </dgm:pt>
    <dgm:pt modelId="{6F0C441A-F6E8-4A36-90C8-FF2E01D10AD7}" type="sibTrans" cxnId="{BB1A3CFC-6FE3-4AD5-83C0-E3EF25188742}">
      <dgm:prSet/>
      <dgm:spPr/>
      <dgm:t>
        <a:bodyPr/>
        <a:lstStyle/>
        <a:p>
          <a:endParaRPr lang="en-US"/>
        </a:p>
      </dgm:t>
    </dgm:pt>
    <dgm:pt modelId="{8C7DF162-058F-45F3-8DDB-9950570AAE04}">
      <dgm:prSet/>
      <dgm:spPr/>
      <dgm:t>
        <a:bodyPr/>
        <a:lstStyle/>
        <a:p>
          <a:r>
            <a:rPr lang="en-US"/>
            <a:t>Staff are provided with opportunities to support each other</a:t>
          </a:r>
        </a:p>
      </dgm:t>
    </dgm:pt>
    <dgm:pt modelId="{BBF534E4-4C6C-49C8-B6FC-28B0D50C7EC4}" type="parTrans" cxnId="{1B2834EB-10D6-40B1-AE2F-1F13EA25DAA9}">
      <dgm:prSet/>
      <dgm:spPr/>
      <dgm:t>
        <a:bodyPr/>
        <a:lstStyle/>
        <a:p>
          <a:endParaRPr lang="en-US"/>
        </a:p>
      </dgm:t>
    </dgm:pt>
    <dgm:pt modelId="{DCD4D9FF-231A-4C42-A44E-D20C04431FE5}" type="sibTrans" cxnId="{1B2834EB-10D6-40B1-AE2F-1F13EA25DAA9}">
      <dgm:prSet/>
      <dgm:spPr/>
      <dgm:t>
        <a:bodyPr/>
        <a:lstStyle/>
        <a:p>
          <a:endParaRPr lang="en-US"/>
        </a:p>
      </dgm:t>
    </dgm:pt>
    <dgm:pt modelId="{583BA896-2661-4E25-84BD-F4C6A1494771}">
      <dgm:prSet/>
      <dgm:spPr/>
      <dgm:t>
        <a:bodyPr/>
        <a:lstStyle/>
        <a:p>
          <a:r>
            <a:rPr lang="en-US" dirty="0"/>
            <a:t>Power dynamics are attended to and leveled when possible</a:t>
          </a:r>
        </a:p>
      </dgm:t>
    </dgm:pt>
    <dgm:pt modelId="{52480F1A-C9A6-4E6C-A022-0408E3479704}" type="parTrans" cxnId="{419CE47C-44C6-484D-BD9A-3ED936D824DC}">
      <dgm:prSet/>
      <dgm:spPr/>
      <dgm:t>
        <a:bodyPr/>
        <a:lstStyle/>
        <a:p>
          <a:endParaRPr lang="en-US"/>
        </a:p>
      </dgm:t>
    </dgm:pt>
    <dgm:pt modelId="{226141E4-20BA-4309-B725-0763252AD62D}" type="sibTrans" cxnId="{419CE47C-44C6-484D-BD9A-3ED936D824DC}">
      <dgm:prSet/>
      <dgm:spPr/>
      <dgm:t>
        <a:bodyPr/>
        <a:lstStyle/>
        <a:p>
          <a:endParaRPr lang="en-US"/>
        </a:p>
      </dgm:t>
    </dgm:pt>
    <dgm:pt modelId="{11D5B9C6-280F-4D7A-89A8-698C6F28BC62}">
      <dgm:prSet/>
      <dgm:spPr/>
      <dgm:t>
        <a:bodyPr/>
        <a:lstStyle/>
        <a:p>
          <a:r>
            <a:rPr lang="en-US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Peer support has shown promising positive impacts on confidence, self-esteem, resilience, well-being, job performance, and job satisfaction (Agarwal, Brooks, &amp; Greenberg, 2020).</a:t>
          </a:r>
          <a:endParaRPr lang="en-US" dirty="0"/>
        </a:p>
      </dgm:t>
    </dgm:pt>
    <dgm:pt modelId="{0B36FF9F-67C4-4343-9C79-8C8B64EEDC59}" type="parTrans" cxnId="{0F191857-6E55-44D3-B9A0-133762F351A8}">
      <dgm:prSet/>
      <dgm:spPr/>
      <dgm:t>
        <a:bodyPr/>
        <a:lstStyle/>
        <a:p>
          <a:endParaRPr lang="en-US"/>
        </a:p>
      </dgm:t>
    </dgm:pt>
    <dgm:pt modelId="{74E04EDF-719E-471E-BE58-921BB424A18B}" type="sibTrans" cxnId="{0F191857-6E55-44D3-B9A0-133762F351A8}">
      <dgm:prSet/>
      <dgm:spPr/>
      <dgm:t>
        <a:bodyPr/>
        <a:lstStyle/>
        <a:p>
          <a:endParaRPr lang="en-US"/>
        </a:p>
      </dgm:t>
    </dgm:pt>
    <dgm:pt modelId="{62F3131C-91C7-458E-B8AE-5969D6BE4A3D}" type="pres">
      <dgm:prSet presAssocID="{547AD194-A62F-41CA-BF3E-7EC6D2B268B9}" presName="linear" presStyleCnt="0">
        <dgm:presLayoutVars>
          <dgm:animLvl val="lvl"/>
          <dgm:resizeHandles val="exact"/>
        </dgm:presLayoutVars>
      </dgm:prSet>
      <dgm:spPr/>
    </dgm:pt>
    <dgm:pt modelId="{9D9BBB62-47FD-4940-B008-9AFC83EA5F71}" type="pres">
      <dgm:prSet presAssocID="{90044AB1-E44D-489D-9994-53FD7F6D5EAC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F736E4D6-4BD0-4D89-B1DF-CCDDF1089865}" type="pres">
      <dgm:prSet presAssocID="{19499281-FD78-4895-9366-300AFAF70239}" presName="spacer" presStyleCnt="0"/>
      <dgm:spPr/>
    </dgm:pt>
    <dgm:pt modelId="{1EC83627-FC86-4B08-9F7F-6C60E0CC40C7}" type="pres">
      <dgm:prSet presAssocID="{05970555-412C-4022-9B15-424B2A733097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73AE178B-59A0-4B1C-BFF7-0E6FA61D4C6D}" type="pres">
      <dgm:prSet presAssocID="{6F0C441A-F6E8-4A36-90C8-FF2E01D10AD7}" presName="spacer" presStyleCnt="0"/>
      <dgm:spPr/>
    </dgm:pt>
    <dgm:pt modelId="{03C8101D-487F-451B-96F1-6B3780DCCAB3}" type="pres">
      <dgm:prSet presAssocID="{8C7DF162-058F-45F3-8DDB-9950570AAE04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53E92F03-1363-49E4-8ACA-9258E6E488D4}" type="pres">
      <dgm:prSet presAssocID="{DCD4D9FF-231A-4C42-A44E-D20C04431FE5}" presName="spacer" presStyleCnt="0"/>
      <dgm:spPr/>
    </dgm:pt>
    <dgm:pt modelId="{3CB9FE7D-CCC3-45A3-B264-A5AC733EAD1A}" type="pres">
      <dgm:prSet presAssocID="{583BA896-2661-4E25-84BD-F4C6A1494771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B131CBA6-4506-436F-9B71-B15F24D7037E}" type="pres">
      <dgm:prSet presAssocID="{226141E4-20BA-4309-B725-0763252AD62D}" presName="spacer" presStyleCnt="0"/>
      <dgm:spPr/>
    </dgm:pt>
    <dgm:pt modelId="{EB5B717A-1307-4F6E-BF6C-39513813B9E2}" type="pres">
      <dgm:prSet presAssocID="{11D5B9C6-280F-4D7A-89A8-698C6F28BC62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4FB67B02-2850-4703-8D22-755C6609401C}" type="presOf" srcId="{11D5B9C6-280F-4D7A-89A8-698C6F28BC62}" destId="{EB5B717A-1307-4F6E-BF6C-39513813B9E2}" srcOrd="0" destOrd="0" presId="urn:microsoft.com/office/officeart/2005/8/layout/vList2"/>
    <dgm:cxn modelId="{446FEA42-98EF-477D-BF1D-62F4C1BF0383}" type="presOf" srcId="{547AD194-A62F-41CA-BF3E-7EC6D2B268B9}" destId="{62F3131C-91C7-458E-B8AE-5969D6BE4A3D}" srcOrd="0" destOrd="0" presId="urn:microsoft.com/office/officeart/2005/8/layout/vList2"/>
    <dgm:cxn modelId="{0F191857-6E55-44D3-B9A0-133762F351A8}" srcId="{547AD194-A62F-41CA-BF3E-7EC6D2B268B9}" destId="{11D5B9C6-280F-4D7A-89A8-698C6F28BC62}" srcOrd="4" destOrd="0" parTransId="{0B36FF9F-67C4-4343-9C79-8C8B64EEDC59}" sibTransId="{74E04EDF-719E-471E-BE58-921BB424A18B}"/>
    <dgm:cxn modelId="{419CE47C-44C6-484D-BD9A-3ED936D824DC}" srcId="{547AD194-A62F-41CA-BF3E-7EC6D2B268B9}" destId="{583BA896-2661-4E25-84BD-F4C6A1494771}" srcOrd="3" destOrd="0" parTransId="{52480F1A-C9A6-4E6C-A022-0408E3479704}" sibTransId="{226141E4-20BA-4309-B725-0763252AD62D}"/>
    <dgm:cxn modelId="{8B1BE099-81D0-45B5-AEA6-1AD92878BEA4}" type="presOf" srcId="{90044AB1-E44D-489D-9994-53FD7F6D5EAC}" destId="{9D9BBB62-47FD-4940-B008-9AFC83EA5F71}" srcOrd="0" destOrd="0" presId="urn:microsoft.com/office/officeart/2005/8/layout/vList2"/>
    <dgm:cxn modelId="{489F5EAE-293C-4A09-8F72-7CA1501945A9}" type="presOf" srcId="{8C7DF162-058F-45F3-8DDB-9950570AAE04}" destId="{03C8101D-487F-451B-96F1-6B3780DCCAB3}" srcOrd="0" destOrd="0" presId="urn:microsoft.com/office/officeart/2005/8/layout/vList2"/>
    <dgm:cxn modelId="{201885BE-0525-4AE6-9A69-4F6F033E9966}" type="presOf" srcId="{583BA896-2661-4E25-84BD-F4C6A1494771}" destId="{3CB9FE7D-CCC3-45A3-B264-A5AC733EAD1A}" srcOrd="0" destOrd="0" presId="urn:microsoft.com/office/officeart/2005/8/layout/vList2"/>
    <dgm:cxn modelId="{6BCDC0CD-D234-4028-91F0-2B44E328BB2D}" type="presOf" srcId="{05970555-412C-4022-9B15-424B2A733097}" destId="{1EC83627-FC86-4B08-9F7F-6C60E0CC40C7}" srcOrd="0" destOrd="0" presId="urn:microsoft.com/office/officeart/2005/8/layout/vList2"/>
    <dgm:cxn modelId="{088F4BD2-459C-488C-A5EC-5652DB3068E3}" srcId="{547AD194-A62F-41CA-BF3E-7EC6D2B268B9}" destId="{90044AB1-E44D-489D-9994-53FD7F6D5EAC}" srcOrd="0" destOrd="0" parTransId="{33F7CB4C-94FA-4E55-9D81-E29A7F9FE225}" sibTransId="{19499281-FD78-4895-9366-300AFAF70239}"/>
    <dgm:cxn modelId="{1B2834EB-10D6-40B1-AE2F-1F13EA25DAA9}" srcId="{547AD194-A62F-41CA-BF3E-7EC6D2B268B9}" destId="{8C7DF162-058F-45F3-8DDB-9950570AAE04}" srcOrd="2" destOrd="0" parTransId="{BBF534E4-4C6C-49C8-B6FC-28B0D50C7EC4}" sibTransId="{DCD4D9FF-231A-4C42-A44E-D20C04431FE5}"/>
    <dgm:cxn modelId="{BB1A3CFC-6FE3-4AD5-83C0-E3EF25188742}" srcId="{547AD194-A62F-41CA-BF3E-7EC6D2B268B9}" destId="{05970555-412C-4022-9B15-424B2A733097}" srcOrd="1" destOrd="0" parTransId="{14B9FE56-A91D-4C24-AEAC-DE7756BFD0B9}" sibTransId="{6F0C441A-F6E8-4A36-90C8-FF2E01D10AD7}"/>
    <dgm:cxn modelId="{A7D58F3B-D6F4-406D-A4EB-E2B8BD1DFA11}" type="presParOf" srcId="{62F3131C-91C7-458E-B8AE-5969D6BE4A3D}" destId="{9D9BBB62-47FD-4940-B008-9AFC83EA5F71}" srcOrd="0" destOrd="0" presId="urn:microsoft.com/office/officeart/2005/8/layout/vList2"/>
    <dgm:cxn modelId="{0A771ECE-E104-40D3-ADC7-E18419AA48CB}" type="presParOf" srcId="{62F3131C-91C7-458E-B8AE-5969D6BE4A3D}" destId="{F736E4D6-4BD0-4D89-B1DF-CCDDF1089865}" srcOrd="1" destOrd="0" presId="urn:microsoft.com/office/officeart/2005/8/layout/vList2"/>
    <dgm:cxn modelId="{34EB699A-E0FE-47C7-BB88-5E3E5F978508}" type="presParOf" srcId="{62F3131C-91C7-458E-B8AE-5969D6BE4A3D}" destId="{1EC83627-FC86-4B08-9F7F-6C60E0CC40C7}" srcOrd="2" destOrd="0" presId="urn:microsoft.com/office/officeart/2005/8/layout/vList2"/>
    <dgm:cxn modelId="{223A6286-4EF6-4643-BBF6-F45FBEBB498B}" type="presParOf" srcId="{62F3131C-91C7-458E-B8AE-5969D6BE4A3D}" destId="{73AE178B-59A0-4B1C-BFF7-0E6FA61D4C6D}" srcOrd="3" destOrd="0" presId="urn:microsoft.com/office/officeart/2005/8/layout/vList2"/>
    <dgm:cxn modelId="{E6061A3A-6C03-467F-8549-70FB871F83F5}" type="presParOf" srcId="{62F3131C-91C7-458E-B8AE-5969D6BE4A3D}" destId="{03C8101D-487F-451B-96F1-6B3780DCCAB3}" srcOrd="4" destOrd="0" presId="urn:microsoft.com/office/officeart/2005/8/layout/vList2"/>
    <dgm:cxn modelId="{F4ABDAED-DB0E-4C32-A609-A9DD18892838}" type="presParOf" srcId="{62F3131C-91C7-458E-B8AE-5969D6BE4A3D}" destId="{53E92F03-1363-49E4-8ACA-9258E6E488D4}" srcOrd="5" destOrd="0" presId="urn:microsoft.com/office/officeart/2005/8/layout/vList2"/>
    <dgm:cxn modelId="{46B203E7-2FC0-45F1-8236-28ECB47FA8BF}" type="presParOf" srcId="{62F3131C-91C7-458E-B8AE-5969D6BE4A3D}" destId="{3CB9FE7D-CCC3-45A3-B264-A5AC733EAD1A}" srcOrd="6" destOrd="0" presId="urn:microsoft.com/office/officeart/2005/8/layout/vList2"/>
    <dgm:cxn modelId="{AB786C0F-0B3A-42EF-9CE2-6EDF5EE1E26B}" type="presParOf" srcId="{62F3131C-91C7-458E-B8AE-5969D6BE4A3D}" destId="{B131CBA6-4506-436F-9B71-B15F24D7037E}" srcOrd="7" destOrd="0" presId="urn:microsoft.com/office/officeart/2005/8/layout/vList2"/>
    <dgm:cxn modelId="{18045870-2BA3-45B9-9375-E32F28ADC7A6}" type="presParOf" srcId="{62F3131C-91C7-458E-B8AE-5969D6BE4A3D}" destId="{EB5B717A-1307-4F6E-BF6C-39513813B9E2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85F5611-2B64-4FA1-88A9-926CE3576A93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78EEB4B7-7D33-4B53-9988-605832F7FFF1}">
      <dgm:prSet/>
      <dgm:spPr/>
      <dgm:t>
        <a:bodyPr/>
        <a:lstStyle/>
        <a:p>
          <a:r>
            <a:rPr lang="en-US" dirty="0"/>
            <a:t>Trauma often leaves a sense of worthlessness and hopelessness</a:t>
          </a:r>
        </a:p>
      </dgm:t>
    </dgm:pt>
    <dgm:pt modelId="{EEF34E59-1022-4CC5-9486-2AF3D2EE88DC}" type="parTrans" cxnId="{04095456-A91D-4B56-A452-C2AFFC08B981}">
      <dgm:prSet/>
      <dgm:spPr/>
      <dgm:t>
        <a:bodyPr/>
        <a:lstStyle/>
        <a:p>
          <a:endParaRPr lang="en-US"/>
        </a:p>
      </dgm:t>
    </dgm:pt>
    <dgm:pt modelId="{DE04FE3C-516C-4D1E-858E-6F79E6FD3189}" type="sibTrans" cxnId="{04095456-A91D-4B56-A452-C2AFFC08B981}">
      <dgm:prSet/>
      <dgm:spPr/>
      <dgm:t>
        <a:bodyPr/>
        <a:lstStyle/>
        <a:p>
          <a:endParaRPr lang="en-US"/>
        </a:p>
      </dgm:t>
    </dgm:pt>
    <dgm:pt modelId="{A90ED43D-4FDB-47B4-A194-2D6A54EE8B35}">
      <dgm:prSet/>
      <dgm:spPr/>
      <dgm:t>
        <a:bodyPr/>
        <a:lstStyle/>
        <a:p>
          <a:r>
            <a:rPr lang="en-US" dirty="0"/>
            <a:t>Clients and community members are seen as collaborators and co-creators</a:t>
          </a:r>
        </a:p>
      </dgm:t>
    </dgm:pt>
    <dgm:pt modelId="{13685ABA-D3BE-48AE-A16E-A0F671C5DF09}" type="parTrans" cxnId="{E0C0EB42-5E94-4795-A516-EC8C9A75C3C0}">
      <dgm:prSet/>
      <dgm:spPr/>
      <dgm:t>
        <a:bodyPr/>
        <a:lstStyle/>
        <a:p>
          <a:endParaRPr lang="en-US"/>
        </a:p>
      </dgm:t>
    </dgm:pt>
    <dgm:pt modelId="{F93267DA-0A43-4F4D-AC13-3422C4EC2F6F}" type="sibTrans" cxnId="{E0C0EB42-5E94-4795-A516-EC8C9A75C3C0}">
      <dgm:prSet/>
      <dgm:spPr/>
      <dgm:t>
        <a:bodyPr/>
        <a:lstStyle/>
        <a:p>
          <a:endParaRPr lang="en-US"/>
        </a:p>
      </dgm:t>
    </dgm:pt>
    <dgm:pt modelId="{ED31AC14-9312-4B25-9653-0215E7F8094A}">
      <dgm:prSet/>
      <dgm:spPr/>
      <dgm:t>
        <a:bodyPr/>
        <a:lstStyle/>
        <a:p>
          <a:r>
            <a:rPr lang="en-US" dirty="0"/>
            <a:t>Leadership involves others in decision making and redistribute power</a:t>
          </a:r>
        </a:p>
      </dgm:t>
    </dgm:pt>
    <dgm:pt modelId="{0F3B36C2-8975-4686-9BF6-EBBC5DF3C7F5}" type="parTrans" cxnId="{EBDB69E6-4828-43D8-9E2D-1036DC476AC1}">
      <dgm:prSet/>
      <dgm:spPr/>
      <dgm:t>
        <a:bodyPr/>
        <a:lstStyle/>
        <a:p>
          <a:endParaRPr lang="en-US"/>
        </a:p>
      </dgm:t>
    </dgm:pt>
    <dgm:pt modelId="{FE462E0C-BBE3-4B26-8427-7BA02721A218}" type="sibTrans" cxnId="{EBDB69E6-4828-43D8-9E2D-1036DC476AC1}">
      <dgm:prSet/>
      <dgm:spPr/>
      <dgm:t>
        <a:bodyPr/>
        <a:lstStyle/>
        <a:p>
          <a:endParaRPr lang="en-US"/>
        </a:p>
      </dgm:t>
    </dgm:pt>
    <dgm:pt modelId="{F005A142-2986-4EB9-B5F1-5C2191DF76C1}">
      <dgm:prSet/>
      <dgm:spPr/>
      <dgm:t>
        <a:bodyPr/>
        <a:lstStyle/>
        <a:p>
          <a:r>
            <a:rPr lang="en-US" dirty="0"/>
            <a:t>All are treated with respect and dignity </a:t>
          </a:r>
        </a:p>
      </dgm:t>
    </dgm:pt>
    <dgm:pt modelId="{68BF10BD-6713-4CA3-8F39-DF0E19CF990B}" type="parTrans" cxnId="{3BF24F22-2F72-4459-A91E-FE97AEBF674E}">
      <dgm:prSet/>
      <dgm:spPr/>
      <dgm:t>
        <a:bodyPr/>
        <a:lstStyle/>
        <a:p>
          <a:endParaRPr lang="en-US"/>
        </a:p>
      </dgm:t>
    </dgm:pt>
    <dgm:pt modelId="{3224027E-CA40-4F5D-A3DB-DA1037797657}" type="sibTrans" cxnId="{3BF24F22-2F72-4459-A91E-FE97AEBF674E}">
      <dgm:prSet/>
      <dgm:spPr/>
      <dgm:t>
        <a:bodyPr/>
        <a:lstStyle/>
        <a:p>
          <a:endParaRPr lang="en-US"/>
        </a:p>
      </dgm:t>
    </dgm:pt>
    <dgm:pt modelId="{9153A023-F769-4CD1-B02A-D78F289A97BB}">
      <dgm:prSet/>
      <dgm:spPr/>
      <dgm:t>
        <a:bodyPr/>
        <a:lstStyle/>
        <a:p>
          <a:r>
            <a:rPr lang="en-US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Hartmann’s (2018) exploration of 94 different workplace teams summarizes the central role that mutuality plays in prompting high-quality connection, resilience, and performance within organizational teams. </a:t>
          </a:r>
          <a:endParaRPr lang="en-US" dirty="0"/>
        </a:p>
      </dgm:t>
    </dgm:pt>
    <dgm:pt modelId="{83689588-0A77-4C8E-B011-BCA51004A592}" type="parTrans" cxnId="{7D4BAAA1-A946-4C24-8F82-B53507077CB5}">
      <dgm:prSet/>
      <dgm:spPr/>
      <dgm:t>
        <a:bodyPr/>
        <a:lstStyle/>
        <a:p>
          <a:endParaRPr lang="en-US"/>
        </a:p>
      </dgm:t>
    </dgm:pt>
    <dgm:pt modelId="{4BA34F85-20F8-4DAB-B571-0A28A2C2A987}" type="sibTrans" cxnId="{7D4BAAA1-A946-4C24-8F82-B53507077CB5}">
      <dgm:prSet/>
      <dgm:spPr/>
      <dgm:t>
        <a:bodyPr/>
        <a:lstStyle/>
        <a:p>
          <a:endParaRPr lang="en-US"/>
        </a:p>
      </dgm:t>
    </dgm:pt>
    <dgm:pt modelId="{F019FFB8-D462-4052-9393-B3FA748FF167}" type="pres">
      <dgm:prSet presAssocID="{E85F5611-2B64-4FA1-88A9-926CE3576A93}" presName="linear" presStyleCnt="0">
        <dgm:presLayoutVars>
          <dgm:animLvl val="lvl"/>
          <dgm:resizeHandles val="exact"/>
        </dgm:presLayoutVars>
      </dgm:prSet>
      <dgm:spPr/>
    </dgm:pt>
    <dgm:pt modelId="{95412550-4114-4153-B98A-EEEA75E36ADA}" type="pres">
      <dgm:prSet presAssocID="{78EEB4B7-7D33-4B53-9988-605832F7FFF1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7B73CD76-02A1-46B1-992A-E31574C0406F}" type="pres">
      <dgm:prSet presAssocID="{DE04FE3C-516C-4D1E-858E-6F79E6FD3189}" presName="spacer" presStyleCnt="0"/>
      <dgm:spPr/>
    </dgm:pt>
    <dgm:pt modelId="{D88174E0-E6F5-46F5-9B08-56126EEA48AE}" type="pres">
      <dgm:prSet presAssocID="{A90ED43D-4FDB-47B4-A194-2D6A54EE8B35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23557564-C057-4E85-BD24-9A5C16ADEEEC}" type="pres">
      <dgm:prSet presAssocID="{F93267DA-0A43-4F4D-AC13-3422C4EC2F6F}" presName="spacer" presStyleCnt="0"/>
      <dgm:spPr/>
    </dgm:pt>
    <dgm:pt modelId="{1B762EF7-6B36-499D-8C04-4C00A27B83D3}" type="pres">
      <dgm:prSet presAssocID="{ED31AC14-9312-4B25-9653-0215E7F8094A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4D794A3F-39FD-47A3-8A2C-79EFD208AB7D}" type="pres">
      <dgm:prSet presAssocID="{FE462E0C-BBE3-4B26-8427-7BA02721A218}" presName="spacer" presStyleCnt="0"/>
      <dgm:spPr/>
    </dgm:pt>
    <dgm:pt modelId="{9A4EE2E9-FD47-4969-9420-094707445F12}" type="pres">
      <dgm:prSet presAssocID="{F005A142-2986-4EB9-B5F1-5C2191DF76C1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4E82A4B8-C46C-4EFE-840B-F0046B9E9591}" type="pres">
      <dgm:prSet presAssocID="{3224027E-CA40-4F5D-A3DB-DA1037797657}" presName="spacer" presStyleCnt="0"/>
      <dgm:spPr/>
    </dgm:pt>
    <dgm:pt modelId="{FACEB727-5429-4B44-ACC6-AED0FCB6E8B6}" type="pres">
      <dgm:prSet presAssocID="{9153A023-F769-4CD1-B02A-D78F289A97BB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D012180B-DB18-4B45-98C9-978E8BCA0019}" type="presOf" srcId="{E85F5611-2B64-4FA1-88A9-926CE3576A93}" destId="{F019FFB8-D462-4052-9393-B3FA748FF167}" srcOrd="0" destOrd="0" presId="urn:microsoft.com/office/officeart/2005/8/layout/vList2"/>
    <dgm:cxn modelId="{8ECDFF1A-9780-4202-92BC-5F53DB1B9B61}" type="presOf" srcId="{ED31AC14-9312-4B25-9653-0215E7F8094A}" destId="{1B762EF7-6B36-499D-8C04-4C00A27B83D3}" srcOrd="0" destOrd="0" presId="urn:microsoft.com/office/officeart/2005/8/layout/vList2"/>
    <dgm:cxn modelId="{3BF24F22-2F72-4459-A91E-FE97AEBF674E}" srcId="{E85F5611-2B64-4FA1-88A9-926CE3576A93}" destId="{F005A142-2986-4EB9-B5F1-5C2191DF76C1}" srcOrd="3" destOrd="0" parTransId="{68BF10BD-6713-4CA3-8F39-DF0E19CF990B}" sibTransId="{3224027E-CA40-4F5D-A3DB-DA1037797657}"/>
    <dgm:cxn modelId="{AD6C7C5C-F6E5-4789-A564-EBA843407BCE}" type="presOf" srcId="{9153A023-F769-4CD1-B02A-D78F289A97BB}" destId="{FACEB727-5429-4B44-ACC6-AED0FCB6E8B6}" srcOrd="0" destOrd="0" presId="urn:microsoft.com/office/officeart/2005/8/layout/vList2"/>
    <dgm:cxn modelId="{E0C0EB42-5E94-4795-A516-EC8C9A75C3C0}" srcId="{E85F5611-2B64-4FA1-88A9-926CE3576A93}" destId="{A90ED43D-4FDB-47B4-A194-2D6A54EE8B35}" srcOrd="1" destOrd="0" parTransId="{13685ABA-D3BE-48AE-A16E-A0F671C5DF09}" sibTransId="{F93267DA-0A43-4F4D-AC13-3422C4EC2F6F}"/>
    <dgm:cxn modelId="{770F5B6A-19A9-4476-B97D-9568920069AC}" type="presOf" srcId="{F005A142-2986-4EB9-B5F1-5C2191DF76C1}" destId="{9A4EE2E9-FD47-4969-9420-094707445F12}" srcOrd="0" destOrd="0" presId="urn:microsoft.com/office/officeart/2005/8/layout/vList2"/>
    <dgm:cxn modelId="{04095456-A91D-4B56-A452-C2AFFC08B981}" srcId="{E85F5611-2B64-4FA1-88A9-926CE3576A93}" destId="{78EEB4B7-7D33-4B53-9988-605832F7FFF1}" srcOrd="0" destOrd="0" parTransId="{EEF34E59-1022-4CC5-9486-2AF3D2EE88DC}" sibTransId="{DE04FE3C-516C-4D1E-858E-6F79E6FD3189}"/>
    <dgm:cxn modelId="{1748C580-5664-4D65-8FD2-B3CFB6791301}" type="presOf" srcId="{78EEB4B7-7D33-4B53-9988-605832F7FFF1}" destId="{95412550-4114-4153-B98A-EEEA75E36ADA}" srcOrd="0" destOrd="0" presId="urn:microsoft.com/office/officeart/2005/8/layout/vList2"/>
    <dgm:cxn modelId="{F1D76B9A-41E9-4525-B9AF-126253CE51A9}" type="presOf" srcId="{A90ED43D-4FDB-47B4-A194-2D6A54EE8B35}" destId="{D88174E0-E6F5-46F5-9B08-56126EEA48AE}" srcOrd="0" destOrd="0" presId="urn:microsoft.com/office/officeart/2005/8/layout/vList2"/>
    <dgm:cxn modelId="{7D4BAAA1-A946-4C24-8F82-B53507077CB5}" srcId="{E85F5611-2B64-4FA1-88A9-926CE3576A93}" destId="{9153A023-F769-4CD1-B02A-D78F289A97BB}" srcOrd="4" destOrd="0" parTransId="{83689588-0A77-4C8E-B011-BCA51004A592}" sibTransId="{4BA34F85-20F8-4DAB-B571-0A28A2C2A987}"/>
    <dgm:cxn modelId="{EBDB69E6-4828-43D8-9E2D-1036DC476AC1}" srcId="{E85F5611-2B64-4FA1-88A9-926CE3576A93}" destId="{ED31AC14-9312-4B25-9653-0215E7F8094A}" srcOrd="2" destOrd="0" parTransId="{0F3B36C2-8975-4686-9BF6-EBBC5DF3C7F5}" sibTransId="{FE462E0C-BBE3-4B26-8427-7BA02721A218}"/>
    <dgm:cxn modelId="{E42915FE-2412-418D-9970-4C70583AA995}" type="presParOf" srcId="{F019FFB8-D462-4052-9393-B3FA748FF167}" destId="{95412550-4114-4153-B98A-EEEA75E36ADA}" srcOrd="0" destOrd="0" presId="urn:microsoft.com/office/officeart/2005/8/layout/vList2"/>
    <dgm:cxn modelId="{A7A779F6-7AB4-400A-ABD6-FEC95C801600}" type="presParOf" srcId="{F019FFB8-D462-4052-9393-B3FA748FF167}" destId="{7B73CD76-02A1-46B1-992A-E31574C0406F}" srcOrd="1" destOrd="0" presId="urn:microsoft.com/office/officeart/2005/8/layout/vList2"/>
    <dgm:cxn modelId="{A0259FDB-B0AB-42D7-941C-4BF36414D10F}" type="presParOf" srcId="{F019FFB8-D462-4052-9393-B3FA748FF167}" destId="{D88174E0-E6F5-46F5-9B08-56126EEA48AE}" srcOrd="2" destOrd="0" presId="urn:microsoft.com/office/officeart/2005/8/layout/vList2"/>
    <dgm:cxn modelId="{32AA42DC-FAD8-4261-96A5-A7DE35E30BCA}" type="presParOf" srcId="{F019FFB8-D462-4052-9393-B3FA748FF167}" destId="{23557564-C057-4E85-BD24-9A5C16ADEEEC}" srcOrd="3" destOrd="0" presId="urn:microsoft.com/office/officeart/2005/8/layout/vList2"/>
    <dgm:cxn modelId="{A9598A78-B3CB-4F0D-82CA-BA189D7582A1}" type="presParOf" srcId="{F019FFB8-D462-4052-9393-B3FA748FF167}" destId="{1B762EF7-6B36-499D-8C04-4C00A27B83D3}" srcOrd="4" destOrd="0" presId="urn:microsoft.com/office/officeart/2005/8/layout/vList2"/>
    <dgm:cxn modelId="{A1D4A11C-2DD2-4D50-B7C9-9BA67CD4183F}" type="presParOf" srcId="{F019FFB8-D462-4052-9393-B3FA748FF167}" destId="{4D794A3F-39FD-47A3-8A2C-79EFD208AB7D}" srcOrd="5" destOrd="0" presId="urn:microsoft.com/office/officeart/2005/8/layout/vList2"/>
    <dgm:cxn modelId="{5F52992D-2A0D-4834-969A-AB2BD4A8E21C}" type="presParOf" srcId="{F019FFB8-D462-4052-9393-B3FA748FF167}" destId="{9A4EE2E9-FD47-4969-9420-094707445F12}" srcOrd="6" destOrd="0" presId="urn:microsoft.com/office/officeart/2005/8/layout/vList2"/>
    <dgm:cxn modelId="{F82C41CE-01B7-4088-8329-B370BF77DE5E}" type="presParOf" srcId="{F019FFB8-D462-4052-9393-B3FA748FF167}" destId="{4E82A4B8-C46C-4EFE-840B-F0046B9E9591}" srcOrd="7" destOrd="0" presId="urn:microsoft.com/office/officeart/2005/8/layout/vList2"/>
    <dgm:cxn modelId="{7ABFD8E9-1ADB-47F4-BAB7-E1157CCE638D}" type="presParOf" srcId="{F019FFB8-D462-4052-9393-B3FA748FF167}" destId="{FACEB727-5429-4B44-ACC6-AED0FCB6E8B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A4C833-C7DA-4F3B-BAC0-43849A988A76}">
      <dsp:nvSpPr>
        <dsp:cNvPr id="0" name=""/>
        <dsp:cNvSpPr/>
      </dsp:nvSpPr>
      <dsp:spPr>
        <a:xfrm>
          <a:off x="0" y="713"/>
          <a:ext cx="701237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166239F-24E2-4587-BDE6-7E47707BD447}">
      <dsp:nvSpPr>
        <dsp:cNvPr id="0" name=""/>
        <dsp:cNvSpPr/>
      </dsp:nvSpPr>
      <dsp:spPr>
        <a:xfrm>
          <a:off x="0" y="713"/>
          <a:ext cx="7012370" cy="8348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If you are working with humans, you are working with trauma survivors</a:t>
          </a:r>
        </a:p>
      </dsp:txBody>
      <dsp:txXfrm>
        <a:off x="0" y="713"/>
        <a:ext cx="7012370" cy="834885"/>
      </dsp:txXfrm>
    </dsp:sp>
    <dsp:sp modelId="{CB1DA779-4CB9-4DB3-B013-00F011F62AB0}">
      <dsp:nvSpPr>
        <dsp:cNvPr id="0" name=""/>
        <dsp:cNvSpPr/>
      </dsp:nvSpPr>
      <dsp:spPr>
        <a:xfrm>
          <a:off x="0" y="835599"/>
          <a:ext cx="7012370" cy="0"/>
        </a:xfrm>
        <a:prstGeom prst="line">
          <a:avLst/>
        </a:prstGeom>
        <a:gradFill rotWithShape="0">
          <a:gsLst>
            <a:gs pos="0">
              <a:schemeClr val="accent2">
                <a:hueOff val="-101951"/>
                <a:satOff val="5423"/>
                <a:lumOff val="1568"/>
                <a:alphaOff val="0"/>
                <a:tint val="98000"/>
                <a:lumMod val="110000"/>
              </a:schemeClr>
            </a:gs>
            <a:gs pos="84000">
              <a:schemeClr val="accent2">
                <a:hueOff val="-101951"/>
                <a:satOff val="5423"/>
                <a:lumOff val="1568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-101951"/>
              <a:satOff val="5423"/>
              <a:lumOff val="1568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4E333B7-D624-460E-8BD5-7A7D008E94DE}">
      <dsp:nvSpPr>
        <dsp:cNvPr id="0" name=""/>
        <dsp:cNvSpPr/>
      </dsp:nvSpPr>
      <dsp:spPr>
        <a:xfrm>
          <a:off x="0" y="835599"/>
          <a:ext cx="7012370" cy="8348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Our staff’s past traumatic experiences will inevitably impact their performance and experience at work</a:t>
          </a:r>
        </a:p>
      </dsp:txBody>
      <dsp:txXfrm>
        <a:off x="0" y="835599"/>
        <a:ext cx="7012370" cy="834885"/>
      </dsp:txXfrm>
    </dsp:sp>
    <dsp:sp modelId="{6FB6A3F1-B3A2-4356-BB0F-D910317A13A1}">
      <dsp:nvSpPr>
        <dsp:cNvPr id="0" name=""/>
        <dsp:cNvSpPr/>
      </dsp:nvSpPr>
      <dsp:spPr>
        <a:xfrm>
          <a:off x="0" y="1670485"/>
          <a:ext cx="7012370" cy="0"/>
        </a:xfrm>
        <a:prstGeom prst="line">
          <a:avLst/>
        </a:prstGeom>
        <a:gradFill rotWithShape="0">
          <a:gsLst>
            <a:gs pos="0">
              <a:schemeClr val="accent2">
                <a:hueOff val="-203903"/>
                <a:satOff val="10845"/>
                <a:lumOff val="3137"/>
                <a:alphaOff val="0"/>
                <a:tint val="98000"/>
                <a:lumMod val="110000"/>
              </a:schemeClr>
            </a:gs>
            <a:gs pos="84000">
              <a:schemeClr val="accent2">
                <a:hueOff val="-203903"/>
                <a:satOff val="10845"/>
                <a:lumOff val="3137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-203903"/>
              <a:satOff val="10845"/>
              <a:lumOff val="3137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238CF0B-B53A-44E6-AE5B-2A03962303F4}">
      <dsp:nvSpPr>
        <dsp:cNvPr id="0" name=""/>
        <dsp:cNvSpPr/>
      </dsp:nvSpPr>
      <dsp:spPr>
        <a:xfrm>
          <a:off x="0" y="1670485"/>
          <a:ext cx="7012370" cy="8348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Staff members’ struggles with authority or relationships may relate to past trauma they experienced</a:t>
          </a:r>
        </a:p>
      </dsp:txBody>
      <dsp:txXfrm>
        <a:off x="0" y="1670485"/>
        <a:ext cx="7012370" cy="834885"/>
      </dsp:txXfrm>
    </dsp:sp>
    <dsp:sp modelId="{37284832-8953-4F48-B9F7-E64BB0AEEC5C}">
      <dsp:nvSpPr>
        <dsp:cNvPr id="0" name=""/>
        <dsp:cNvSpPr/>
      </dsp:nvSpPr>
      <dsp:spPr>
        <a:xfrm>
          <a:off x="0" y="2505371"/>
          <a:ext cx="7012370" cy="0"/>
        </a:xfrm>
        <a:prstGeom prst="line">
          <a:avLst/>
        </a:prstGeom>
        <a:gradFill rotWithShape="0">
          <a:gsLst>
            <a:gs pos="0">
              <a:schemeClr val="accent2">
                <a:hueOff val="-305854"/>
                <a:satOff val="16268"/>
                <a:lumOff val="4705"/>
                <a:alphaOff val="0"/>
                <a:tint val="98000"/>
                <a:lumMod val="110000"/>
              </a:schemeClr>
            </a:gs>
            <a:gs pos="84000">
              <a:schemeClr val="accent2">
                <a:hueOff val="-305854"/>
                <a:satOff val="16268"/>
                <a:lumOff val="4705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-305854"/>
              <a:satOff val="16268"/>
              <a:lumOff val="4705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4EC8519-D372-4B7B-A6BB-3ABAB2CA61D2}">
      <dsp:nvSpPr>
        <dsp:cNvPr id="0" name=""/>
        <dsp:cNvSpPr/>
      </dsp:nvSpPr>
      <dsp:spPr>
        <a:xfrm>
          <a:off x="0" y="2505371"/>
          <a:ext cx="7012370" cy="8348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There is evidence that we unknowingly reenact our family roles within our workplaces</a:t>
          </a:r>
        </a:p>
      </dsp:txBody>
      <dsp:txXfrm>
        <a:off x="0" y="2505371"/>
        <a:ext cx="7012370" cy="834885"/>
      </dsp:txXfrm>
    </dsp:sp>
    <dsp:sp modelId="{17D68710-4554-4D10-AD9D-4D86DDA45611}">
      <dsp:nvSpPr>
        <dsp:cNvPr id="0" name=""/>
        <dsp:cNvSpPr/>
      </dsp:nvSpPr>
      <dsp:spPr>
        <a:xfrm>
          <a:off x="0" y="3340257"/>
          <a:ext cx="7012370" cy="0"/>
        </a:xfrm>
        <a:prstGeom prst="line">
          <a:avLst/>
        </a:prstGeom>
        <a:gradFill rotWithShape="0">
          <a:gsLst>
            <a:gs pos="0">
              <a:schemeClr val="accent2">
                <a:hueOff val="-407806"/>
                <a:satOff val="21690"/>
                <a:lumOff val="6274"/>
                <a:alphaOff val="0"/>
                <a:tint val="98000"/>
                <a:lumMod val="110000"/>
              </a:schemeClr>
            </a:gs>
            <a:gs pos="84000">
              <a:schemeClr val="accent2">
                <a:hueOff val="-407806"/>
                <a:satOff val="21690"/>
                <a:lumOff val="6274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-407806"/>
              <a:satOff val="21690"/>
              <a:lumOff val="6274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11FEB1D-C16B-4918-A28D-1529A023099F}">
      <dsp:nvSpPr>
        <dsp:cNvPr id="0" name=""/>
        <dsp:cNvSpPr/>
      </dsp:nvSpPr>
      <dsp:spPr>
        <a:xfrm>
          <a:off x="0" y="3340257"/>
          <a:ext cx="7012370" cy="8348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We have a responsibility to support our staff and avoid creating retraumatizing experiences at work</a:t>
          </a:r>
        </a:p>
      </dsp:txBody>
      <dsp:txXfrm>
        <a:off x="0" y="3340257"/>
        <a:ext cx="7012370" cy="834885"/>
      </dsp:txXfrm>
    </dsp:sp>
    <dsp:sp modelId="{DEB84586-3103-4D79-8BE5-D16CEC6D87FC}">
      <dsp:nvSpPr>
        <dsp:cNvPr id="0" name=""/>
        <dsp:cNvSpPr/>
      </dsp:nvSpPr>
      <dsp:spPr>
        <a:xfrm>
          <a:off x="0" y="4175143"/>
          <a:ext cx="7012370" cy="0"/>
        </a:xfrm>
        <a:prstGeom prst="line">
          <a:avLst/>
        </a:prstGeom>
        <a:gradFill rotWithShape="0">
          <a:gsLst>
            <a:gs pos="0">
              <a:schemeClr val="accent2">
                <a:hueOff val="-509757"/>
                <a:satOff val="27113"/>
                <a:lumOff val="7842"/>
                <a:alphaOff val="0"/>
                <a:tint val="98000"/>
                <a:lumMod val="110000"/>
              </a:schemeClr>
            </a:gs>
            <a:gs pos="84000">
              <a:schemeClr val="accent2">
                <a:hueOff val="-509757"/>
                <a:satOff val="27113"/>
                <a:lumOff val="7842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-509757"/>
              <a:satOff val="27113"/>
              <a:lumOff val="7842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976CBDF-32B9-40BE-95BC-FF1FA3CCE550}">
      <dsp:nvSpPr>
        <dsp:cNvPr id="0" name=""/>
        <dsp:cNvSpPr/>
      </dsp:nvSpPr>
      <dsp:spPr>
        <a:xfrm>
          <a:off x="0" y="4175143"/>
          <a:ext cx="7012370" cy="8348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Many staff will experience trauma, loss, or adversity on the job at some point</a:t>
          </a:r>
        </a:p>
      </dsp:txBody>
      <dsp:txXfrm>
        <a:off x="0" y="4175143"/>
        <a:ext cx="7012370" cy="834885"/>
      </dsp:txXfrm>
    </dsp:sp>
    <dsp:sp modelId="{AABCBED8-752D-4EC7-A4F1-267ECA8AB95E}">
      <dsp:nvSpPr>
        <dsp:cNvPr id="0" name=""/>
        <dsp:cNvSpPr/>
      </dsp:nvSpPr>
      <dsp:spPr>
        <a:xfrm>
          <a:off x="0" y="5010029"/>
          <a:ext cx="7012370" cy="0"/>
        </a:xfrm>
        <a:prstGeom prst="line">
          <a:avLst/>
        </a:prstGeom>
        <a:gradFill rotWithShape="0">
          <a:gsLst>
            <a:gs pos="0">
              <a:schemeClr val="accent2">
                <a:hueOff val="-611709"/>
                <a:satOff val="32535"/>
                <a:lumOff val="9411"/>
                <a:alphaOff val="0"/>
                <a:tint val="98000"/>
                <a:lumMod val="110000"/>
              </a:schemeClr>
            </a:gs>
            <a:gs pos="84000">
              <a:schemeClr val="accent2">
                <a:hueOff val="-611709"/>
                <a:satOff val="32535"/>
                <a:lumOff val="9411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-611709"/>
              <a:satOff val="32535"/>
              <a:lumOff val="9411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80E6AA8-CCA1-488F-9452-C99CAF5753E5}">
      <dsp:nvSpPr>
        <dsp:cNvPr id="0" name=""/>
        <dsp:cNvSpPr/>
      </dsp:nvSpPr>
      <dsp:spPr>
        <a:xfrm>
          <a:off x="0" y="5010029"/>
          <a:ext cx="7012370" cy="8348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When staff feel connected and safe, they perform at their best</a:t>
          </a:r>
        </a:p>
      </dsp:txBody>
      <dsp:txXfrm>
        <a:off x="0" y="5010029"/>
        <a:ext cx="7012370" cy="83488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5A6ABC-7403-4541-82C8-75932C83DE3E}">
      <dsp:nvSpPr>
        <dsp:cNvPr id="0" name=""/>
        <dsp:cNvSpPr/>
      </dsp:nvSpPr>
      <dsp:spPr>
        <a:xfrm>
          <a:off x="0" y="450306"/>
          <a:ext cx="11029615" cy="6318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Trauma is inherently disempowering, silencing, and involuntary </a:t>
          </a:r>
        </a:p>
      </dsp:txBody>
      <dsp:txXfrm>
        <a:off x="30842" y="481148"/>
        <a:ext cx="10967931" cy="570116"/>
      </dsp:txXfrm>
    </dsp:sp>
    <dsp:sp modelId="{3283550D-91A3-4666-93FF-FED78C9F7D33}">
      <dsp:nvSpPr>
        <dsp:cNvPr id="0" name=""/>
        <dsp:cNvSpPr/>
      </dsp:nvSpPr>
      <dsp:spPr>
        <a:xfrm>
          <a:off x="0" y="1128186"/>
          <a:ext cx="11029615" cy="631800"/>
        </a:xfrm>
        <a:prstGeom prst="roundRect">
          <a:avLst/>
        </a:prstGeom>
        <a:solidFill>
          <a:schemeClr val="accent3">
            <a:hueOff val="263470"/>
            <a:satOff val="-17296"/>
            <a:lumOff val="784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Clients, community, and staff are empowered and supported</a:t>
          </a:r>
        </a:p>
      </dsp:txBody>
      <dsp:txXfrm>
        <a:off x="30842" y="1159028"/>
        <a:ext cx="10967931" cy="570116"/>
      </dsp:txXfrm>
    </dsp:sp>
    <dsp:sp modelId="{96793242-8532-47EB-A68B-0703ABEE0D72}">
      <dsp:nvSpPr>
        <dsp:cNvPr id="0" name=""/>
        <dsp:cNvSpPr/>
      </dsp:nvSpPr>
      <dsp:spPr>
        <a:xfrm>
          <a:off x="0" y="1806066"/>
          <a:ext cx="11029615" cy="631800"/>
        </a:xfrm>
        <a:prstGeom prst="roundRect">
          <a:avLst/>
        </a:prstGeom>
        <a:solidFill>
          <a:schemeClr val="accent3">
            <a:hueOff val="526940"/>
            <a:satOff val="-34591"/>
            <a:lumOff val="1569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Voices are amplified, especially those less heard</a:t>
          </a:r>
        </a:p>
      </dsp:txBody>
      <dsp:txXfrm>
        <a:off x="30842" y="1836908"/>
        <a:ext cx="10967931" cy="570116"/>
      </dsp:txXfrm>
    </dsp:sp>
    <dsp:sp modelId="{4BAA2C40-5651-40B0-A75C-2D2EA5BD52D7}">
      <dsp:nvSpPr>
        <dsp:cNvPr id="0" name=""/>
        <dsp:cNvSpPr/>
      </dsp:nvSpPr>
      <dsp:spPr>
        <a:xfrm>
          <a:off x="0" y="2483946"/>
          <a:ext cx="11029615" cy="631800"/>
        </a:xfrm>
        <a:prstGeom prst="roundRect">
          <a:avLst/>
        </a:prstGeom>
        <a:solidFill>
          <a:schemeClr val="accent3">
            <a:hueOff val="790410"/>
            <a:satOff val="-51886"/>
            <a:lumOff val="2353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Choices are provided and respected</a:t>
          </a:r>
        </a:p>
      </dsp:txBody>
      <dsp:txXfrm>
        <a:off x="30842" y="2514788"/>
        <a:ext cx="10967931" cy="570116"/>
      </dsp:txXfrm>
    </dsp:sp>
    <dsp:sp modelId="{6C17675C-3DAD-4E1A-98BC-B5272693A1E6}">
      <dsp:nvSpPr>
        <dsp:cNvPr id="0" name=""/>
        <dsp:cNvSpPr/>
      </dsp:nvSpPr>
      <dsp:spPr>
        <a:xfrm>
          <a:off x="0" y="3161826"/>
          <a:ext cx="11029615" cy="1083852"/>
        </a:xfrm>
        <a:prstGeom prst="roundRect">
          <a:avLst/>
        </a:prstGeom>
        <a:solidFill>
          <a:schemeClr val="accent3">
            <a:hueOff val="1053880"/>
            <a:satOff val="-69182"/>
            <a:lumOff val="3138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P</a:t>
          </a:r>
          <a:r>
            <a:rPr lang="en-US" sz="16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sychological empowerment is positively correlated with employee outcomes, job satisfaction, commitment to the organization, and performance while being negatively correlated with staff strain and turnover (Seibert, Wang, &amp; Courtright, 2011)</a:t>
          </a:r>
          <a:endParaRPr lang="en-US" sz="1600" kern="1200" dirty="0"/>
        </a:p>
      </dsp:txBody>
      <dsp:txXfrm>
        <a:off x="52909" y="3214735"/>
        <a:ext cx="10923797" cy="97803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D770C2-95E8-4E29-AAEF-29451064E78E}">
      <dsp:nvSpPr>
        <dsp:cNvPr id="0" name=""/>
        <dsp:cNvSpPr/>
      </dsp:nvSpPr>
      <dsp:spPr>
        <a:xfrm>
          <a:off x="0" y="104703"/>
          <a:ext cx="11029615" cy="8775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Trauma is often experienced based on identity, culture, or community membership</a:t>
          </a:r>
        </a:p>
      </dsp:txBody>
      <dsp:txXfrm>
        <a:off x="42836" y="147539"/>
        <a:ext cx="10943943" cy="791828"/>
      </dsp:txXfrm>
    </dsp:sp>
    <dsp:sp modelId="{2B6179A6-2EC1-4313-9139-1C07342A01DD}">
      <dsp:nvSpPr>
        <dsp:cNvPr id="0" name=""/>
        <dsp:cNvSpPr/>
      </dsp:nvSpPr>
      <dsp:spPr>
        <a:xfrm>
          <a:off x="0" y="1028283"/>
          <a:ext cx="11029615" cy="877500"/>
        </a:xfrm>
        <a:prstGeom prst="roundRect">
          <a:avLst/>
        </a:prstGeom>
        <a:solidFill>
          <a:schemeClr val="accent3">
            <a:hueOff val="263470"/>
            <a:satOff val="-17296"/>
            <a:lumOff val="784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Impacts of historical and collective trauma are considered and honored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 - Racism, slavery, genocide, war, discrimination, religious persecution, inequality, etc.</a:t>
          </a:r>
        </a:p>
      </dsp:txBody>
      <dsp:txXfrm>
        <a:off x="42836" y="1071119"/>
        <a:ext cx="10943943" cy="791828"/>
      </dsp:txXfrm>
    </dsp:sp>
    <dsp:sp modelId="{7E3D16E9-F8DA-443B-B31D-150ADA1E9A36}">
      <dsp:nvSpPr>
        <dsp:cNvPr id="0" name=""/>
        <dsp:cNvSpPr/>
      </dsp:nvSpPr>
      <dsp:spPr>
        <a:xfrm>
          <a:off x="0" y="1951863"/>
          <a:ext cx="11029615" cy="877500"/>
        </a:xfrm>
        <a:prstGeom prst="roundRect">
          <a:avLst/>
        </a:prstGeom>
        <a:solidFill>
          <a:schemeClr val="accent3">
            <a:hueOff val="526940"/>
            <a:satOff val="-34591"/>
            <a:lumOff val="1569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Anti-oppressive practices and policies are implemented to prevent trauma re-enactments, discrimination, and oppression while promoting fairness, equality, and justice</a:t>
          </a:r>
        </a:p>
      </dsp:txBody>
      <dsp:txXfrm>
        <a:off x="42836" y="1994699"/>
        <a:ext cx="10943943" cy="791828"/>
      </dsp:txXfrm>
    </dsp:sp>
    <dsp:sp modelId="{275570F2-678F-4860-BFE6-2778573C7764}">
      <dsp:nvSpPr>
        <dsp:cNvPr id="0" name=""/>
        <dsp:cNvSpPr/>
      </dsp:nvSpPr>
      <dsp:spPr>
        <a:xfrm>
          <a:off x="0" y="2875443"/>
          <a:ext cx="11029615" cy="877500"/>
        </a:xfrm>
        <a:prstGeom prst="roundRect">
          <a:avLst/>
        </a:prstGeom>
        <a:solidFill>
          <a:schemeClr val="accent3">
            <a:hueOff val="790410"/>
            <a:satOff val="-51886"/>
            <a:lumOff val="2353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All clients and staff are respected regardless of culture, gender, race, religion, and other aspects of identity</a:t>
          </a:r>
        </a:p>
      </dsp:txBody>
      <dsp:txXfrm>
        <a:off x="42836" y="2918279"/>
        <a:ext cx="10943943" cy="791828"/>
      </dsp:txXfrm>
    </dsp:sp>
    <dsp:sp modelId="{B88E02E0-CA36-48D1-AE6D-A6E3AA36F8A5}">
      <dsp:nvSpPr>
        <dsp:cNvPr id="0" name=""/>
        <dsp:cNvSpPr/>
      </dsp:nvSpPr>
      <dsp:spPr>
        <a:xfrm>
          <a:off x="0" y="3799023"/>
          <a:ext cx="11029615" cy="877500"/>
        </a:xfrm>
        <a:prstGeom prst="roundRect">
          <a:avLst/>
        </a:prstGeom>
        <a:solidFill>
          <a:schemeClr val="accent3">
            <a:hueOff val="1053880"/>
            <a:satOff val="-69182"/>
            <a:lumOff val="3138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Calibri" panose="020F0502020204030204" pitchFamily="34" charset="0"/>
              <a:cs typeface="Times New Roman" panose="02020603050405020304" pitchFamily="18" charset="0"/>
            </a:rPr>
            <a:t>Analysis of business research showed that diversity in the workplace increases quality and financial performance, client outcomes, innovation, team communication, risk assessment effectiveness, and ability to manage organizational change (Gomez &amp; Bernet, 2019)</a:t>
          </a:r>
          <a:endParaRPr lang="en-US" sz="1600" kern="1200" dirty="0"/>
        </a:p>
      </dsp:txBody>
      <dsp:txXfrm>
        <a:off x="42836" y="3841859"/>
        <a:ext cx="10943943" cy="7918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9DD9E6-CCF0-4A40-99B5-B32A8FF9E62C}">
      <dsp:nvSpPr>
        <dsp:cNvPr id="0" name=""/>
        <dsp:cNvSpPr/>
      </dsp:nvSpPr>
      <dsp:spPr>
        <a:xfrm>
          <a:off x="3987105" y="289"/>
          <a:ext cx="1953560" cy="195356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Individual</a:t>
          </a:r>
        </a:p>
      </dsp:txBody>
      <dsp:txXfrm>
        <a:off x="4273197" y="286381"/>
        <a:ext cx="1381376" cy="1381376"/>
      </dsp:txXfrm>
    </dsp:sp>
    <dsp:sp modelId="{F9EB791B-1150-45CE-8F52-C3CAB29AD422}">
      <dsp:nvSpPr>
        <dsp:cNvPr id="0" name=""/>
        <dsp:cNvSpPr/>
      </dsp:nvSpPr>
      <dsp:spPr>
        <a:xfrm rot="3600000">
          <a:off x="5430197" y="1905489"/>
          <a:ext cx="520086" cy="6593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5469204" y="1969793"/>
        <a:ext cx="364060" cy="395596"/>
      </dsp:txXfrm>
    </dsp:sp>
    <dsp:sp modelId="{0F75D8BB-9F36-43E4-9D3C-29529A9BF1E6}">
      <dsp:nvSpPr>
        <dsp:cNvPr id="0" name=""/>
        <dsp:cNvSpPr/>
      </dsp:nvSpPr>
      <dsp:spPr>
        <a:xfrm>
          <a:off x="5454533" y="2541949"/>
          <a:ext cx="1953560" cy="1953560"/>
        </a:xfrm>
        <a:prstGeom prst="ellipse">
          <a:avLst/>
        </a:prstGeom>
        <a:solidFill>
          <a:schemeClr val="accent3">
            <a:hueOff val="526940"/>
            <a:satOff val="-34591"/>
            <a:lumOff val="1569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Organization</a:t>
          </a:r>
        </a:p>
      </dsp:txBody>
      <dsp:txXfrm>
        <a:off x="5740625" y="2828041"/>
        <a:ext cx="1381376" cy="1381376"/>
      </dsp:txXfrm>
    </dsp:sp>
    <dsp:sp modelId="{3FF067E6-B077-407E-B3DF-96F7026B6EA0}">
      <dsp:nvSpPr>
        <dsp:cNvPr id="0" name=""/>
        <dsp:cNvSpPr/>
      </dsp:nvSpPr>
      <dsp:spPr>
        <a:xfrm rot="10800000">
          <a:off x="4718562" y="3189066"/>
          <a:ext cx="520086" cy="6593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526940"/>
            <a:satOff val="-34591"/>
            <a:lumOff val="156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 rot="10800000">
        <a:off x="4874588" y="3320931"/>
        <a:ext cx="364060" cy="395596"/>
      </dsp:txXfrm>
    </dsp:sp>
    <dsp:sp modelId="{509E0621-9F99-450A-A1AC-5F21C79EDC77}">
      <dsp:nvSpPr>
        <dsp:cNvPr id="0" name=""/>
        <dsp:cNvSpPr/>
      </dsp:nvSpPr>
      <dsp:spPr>
        <a:xfrm>
          <a:off x="2519677" y="2541949"/>
          <a:ext cx="1953560" cy="1953560"/>
        </a:xfrm>
        <a:prstGeom prst="ellipse">
          <a:avLst/>
        </a:prstGeom>
        <a:solidFill>
          <a:schemeClr val="accent3">
            <a:hueOff val="1053880"/>
            <a:satOff val="-69182"/>
            <a:lumOff val="3138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System</a:t>
          </a:r>
        </a:p>
      </dsp:txBody>
      <dsp:txXfrm>
        <a:off x="2805769" y="2828041"/>
        <a:ext cx="1381376" cy="1381376"/>
      </dsp:txXfrm>
    </dsp:sp>
    <dsp:sp modelId="{D61D6DA6-9455-4E68-836A-DDB2D1CC668E}">
      <dsp:nvSpPr>
        <dsp:cNvPr id="0" name=""/>
        <dsp:cNvSpPr/>
      </dsp:nvSpPr>
      <dsp:spPr>
        <a:xfrm rot="18000000">
          <a:off x="3962769" y="1930984"/>
          <a:ext cx="520086" cy="6593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1053880"/>
            <a:satOff val="-69182"/>
            <a:lumOff val="313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4001776" y="2130410"/>
        <a:ext cx="364060" cy="39559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B6735C-9706-4868-8D94-8A5215BD8734}">
      <dsp:nvSpPr>
        <dsp:cNvPr id="0" name=""/>
        <dsp:cNvSpPr/>
      </dsp:nvSpPr>
      <dsp:spPr>
        <a:xfrm>
          <a:off x="0" y="0"/>
          <a:ext cx="2053828" cy="338613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Sense of personal strength</a:t>
          </a:r>
        </a:p>
      </dsp:txBody>
      <dsp:txXfrm>
        <a:off x="0" y="1354454"/>
        <a:ext cx="2053828" cy="1354454"/>
      </dsp:txXfrm>
    </dsp:sp>
    <dsp:sp modelId="{70AFE4DE-02BD-44B6-953C-7CAE61FBD086}">
      <dsp:nvSpPr>
        <dsp:cNvPr id="0" name=""/>
        <dsp:cNvSpPr/>
      </dsp:nvSpPr>
      <dsp:spPr>
        <a:xfrm>
          <a:off x="463122" y="203168"/>
          <a:ext cx="1127583" cy="112758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22C0EA-F12A-4449-A4EF-A42CAFDE1F71}">
      <dsp:nvSpPr>
        <dsp:cNvPr id="0" name=""/>
        <dsp:cNvSpPr/>
      </dsp:nvSpPr>
      <dsp:spPr>
        <a:xfrm>
          <a:off x="2115442" y="0"/>
          <a:ext cx="2053828" cy="3386136"/>
        </a:xfrm>
        <a:prstGeom prst="roundRect">
          <a:avLst>
            <a:gd name="adj" fmla="val 10000"/>
          </a:avLst>
        </a:prstGeom>
        <a:solidFill>
          <a:schemeClr val="accent3">
            <a:hueOff val="263470"/>
            <a:satOff val="-17296"/>
            <a:lumOff val="784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Interpersonal relationships</a:t>
          </a:r>
        </a:p>
      </dsp:txBody>
      <dsp:txXfrm>
        <a:off x="2115442" y="1354454"/>
        <a:ext cx="2053828" cy="1354454"/>
      </dsp:txXfrm>
    </dsp:sp>
    <dsp:sp modelId="{FE14EF9F-19D5-4797-AB61-48708FE74FAB}">
      <dsp:nvSpPr>
        <dsp:cNvPr id="0" name=""/>
        <dsp:cNvSpPr/>
      </dsp:nvSpPr>
      <dsp:spPr>
        <a:xfrm>
          <a:off x="2578565" y="203168"/>
          <a:ext cx="1127583" cy="1127583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B0434F-A8AA-4D4D-A1CE-A918330F6788}">
      <dsp:nvSpPr>
        <dsp:cNvPr id="0" name=""/>
        <dsp:cNvSpPr/>
      </dsp:nvSpPr>
      <dsp:spPr>
        <a:xfrm>
          <a:off x="4230885" y="0"/>
          <a:ext cx="2053828" cy="3386136"/>
        </a:xfrm>
        <a:prstGeom prst="roundRect">
          <a:avLst>
            <a:gd name="adj" fmla="val 10000"/>
          </a:avLst>
        </a:prstGeom>
        <a:solidFill>
          <a:schemeClr val="accent3">
            <a:hueOff val="526940"/>
            <a:satOff val="-34591"/>
            <a:lumOff val="1569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Spiritual/religious connection</a:t>
          </a:r>
        </a:p>
      </dsp:txBody>
      <dsp:txXfrm>
        <a:off x="4230885" y="1354454"/>
        <a:ext cx="2053828" cy="1354454"/>
      </dsp:txXfrm>
    </dsp:sp>
    <dsp:sp modelId="{56158AD0-6F1B-4B33-B40D-15A58B680E92}">
      <dsp:nvSpPr>
        <dsp:cNvPr id="0" name=""/>
        <dsp:cNvSpPr/>
      </dsp:nvSpPr>
      <dsp:spPr>
        <a:xfrm>
          <a:off x="4694008" y="203168"/>
          <a:ext cx="1127583" cy="1127583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436DD3-04DF-4E99-9CB1-D2320ADE9E7B}">
      <dsp:nvSpPr>
        <dsp:cNvPr id="0" name=""/>
        <dsp:cNvSpPr/>
      </dsp:nvSpPr>
      <dsp:spPr>
        <a:xfrm>
          <a:off x="6346328" y="0"/>
          <a:ext cx="2053828" cy="3386136"/>
        </a:xfrm>
        <a:prstGeom prst="roundRect">
          <a:avLst>
            <a:gd name="adj" fmla="val 10000"/>
          </a:avLst>
        </a:prstGeom>
        <a:solidFill>
          <a:schemeClr val="accent3">
            <a:hueOff val="790410"/>
            <a:satOff val="-51886"/>
            <a:lumOff val="2353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New opportunities in life</a:t>
          </a:r>
        </a:p>
      </dsp:txBody>
      <dsp:txXfrm>
        <a:off x="6346328" y="1354454"/>
        <a:ext cx="2053828" cy="1354454"/>
      </dsp:txXfrm>
    </dsp:sp>
    <dsp:sp modelId="{7D13260F-B1EF-4D0D-B6A6-3E51AF28430D}">
      <dsp:nvSpPr>
        <dsp:cNvPr id="0" name=""/>
        <dsp:cNvSpPr/>
      </dsp:nvSpPr>
      <dsp:spPr>
        <a:xfrm>
          <a:off x="6809451" y="203168"/>
          <a:ext cx="1127583" cy="1127583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1D608C-8150-4375-B155-7C474787F4B2}">
      <dsp:nvSpPr>
        <dsp:cNvPr id="0" name=""/>
        <dsp:cNvSpPr/>
      </dsp:nvSpPr>
      <dsp:spPr>
        <a:xfrm>
          <a:off x="8461771" y="0"/>
          <a:ext cx="2053828" cy="3386136"/>
        </a:xfrm>
        <a:prstGeom prst="roundRect">
          <a:avLst>
            <a:gd name="adj" fmla="val 10000"/>
          </a:avLst>
        </a:prstGeom>
        <a:solidFill>
          <a:schemeClr val="accent3">
            <a:hueOff val="1053880"/>
            <a:satOff val="-69182"/>
            <a:lumOff val="3138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Greater appreciation of life</a:t>
          </a:r>
        </a:p>
      </dsp:txBody>
      <dsp:txXfrm>
        <a:off x="8461771" y="1354454"/>
        <a:ext cx="2053828" cy="1354454"/>
      </dsp:txXfrm>
    </dsp:sp>
    <dsp:sp modelId="{9EE48CA3-B872-4BF2-B412-775738F3ECC9}">
      <dsp:nvSpPr>
        <dsp:cNvPr id="0" name=""/>
        <dsp:cNvSpPr/>
      </dsp:nvSpPr>
      <dsp:spPr>
        <a:xfrm>
          <a:off x="8924894" y="203168"/>
          <a:ext cx="1127583" cy="1127583"/>
        </a:xfrm>
        <a:prstGeom prst="ellipse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447D99-6981-4A34-86A3-BF471CC62A56}">
      <dsp:nvSpPr>
        <dsp:cNvPr id="0" name=""/>
        <dsp:cNvSpPr/>
      </dsp:nvSpPr>
      <dsp:spPr>
        <a:xfrm>
          <a:off x="420623" y="2708908"/>
          <a:ext cx="9674352" cy="507920"/>
        </a:xfrm>
        <a:prstGeom prst="left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013FE6-DCF6-4BE6-A34C-C920CAB95E40}">
      <dsp:nvSpPr>
        <dsp:cNvPr id="0" name=""/>
        <dsp:cNvSpPr/>
      </dsp:nvSpPr>
      <dsp:spPr>
        <a:xfrm>
          <a:off x="1500" y="255274"/>
          <a:ext cx="2995550" cy="119822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Research indicates it is experienced by all types of professionals including:</a:t>
          </a:r>
        </a:p>
      </dsp:txBody>
      <dsp:txXfrm>
        <a:off x="600610" y="255274"/>
        <a:ext cx="1797330" cy="1198220"/>
      </dsp:txXfrm>
    </dsp:sp>
    <dsp:sp modelId="{A86A8F83-D20E-48B6-9AA0-776E7FEFE9A9}">
      <dsp:nvSpPr>
        <dsp:cNvPr id="0" name=""/>
        <dsp:cNvSpPr/>
      </dsp:nvSpPr>
      <dsp:spPr>
        <a:xfrm>
          <a:off x="2607629" y="357123"/>
          <a:ext cx="2486306" cy="994522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Legal professionals </a:t>
          </a:r>
        </a:p>
      </dsp:txBody>
      <dsp:txXfrm>
        <a:off x="3104890" y="357123"/>
        <a:ext cx="1491784" cy="994522"/>
      </dsp:txXfrm>
    </dsp:sp>
    <dsp:sp modelId="{E26C8B6C-271C-4A0F-9E4C-E968FE912634}">
      <dsp:nvSpPr>
        <dsp:cNvPr id="0" name=""/>
        <dsp:cNvSpPr/>
      </dsp:nvSpPr>
      <dsp:spPr>
        <a:xfrm>
          <a:off x="4745853" y="357123"/>
          <a:ext cx="2486306" cy="994522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Advocates and caseworkers</a:t>
          </a:r>
        </a:p>
      </dsp:txBody>
      <dsp:txXfrm>
        <a:off x="5243114" y="357123"/>
        <a:ext cx="1491784" cy="994522"/>
      </dsp:txXfrm>
    </dsp:sp>
    <dsp:sp modelId="{D4C0AA3C-6017-4EC7-8AF3-03A6C242E8B3}">
      <dsp:nvSpPr>
        <dsp:cNvPr id="0" name=""/>
        <dsp:cNvSpPr/>
      </dsp:nvSpPr>
      <dsp:spPr>
        <a:xfrm>
          <a:off x="6884077" y="357123"/>
          <a:ext cx="2486306" cy="994522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Mental health professionals</a:t>
          </a:r>
        </a:p>
      </dsp:txBody>
      <dsp:txXfrm>
        <a:off x="7381338" y="357123"/>
        <a:ext cx="1491784" cy="994522"/>
      </dsp:txXfrm>
    </dsp:sp>
    <dsp:sp modelId="{8FC67C8B-2C8E-4486-BAB5-A4141B9FD931}">
      <dsp:nvSpPr>
        <dsp:cNvPr id="0" name=""/>
        <dsp:cNvSpPr/>
      </dsp:nvSpPr>
      <dsp:spPr>
        <a:xfrm>
          <a:off x="9022301" y="357123"/>
          <a:ext cx="2486306" cy="994522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And many others!</a:t>
          </a:r>
        </a:p>
      </dsp:txBody>
      <dsp:txXfrm>
        <a:off x="9519562" y="357123"/>
        <a:ext cx="1491784" cy="994522"/>
      </dsp:txXfrm>
    </dsp:sp>
    <dsp:sp modelId="{6222EDD1-22BA-4741-B650-0DB0F88B1C7C}">
      <dsp:nvSpPr>
        <dsp:cNvPr id="0" name=""/>
        <dsp:cNvSpPr/>
      </dsp:nvSpPr>
      <dsp:spPr>
        <a:xfrm>
          <a:off x="1500" y="1621245"/>
          <a:ext cx="2995550" cy="119822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VPTG increases with:</a:t>
          </a:r>
        </a:p>
      </dsp:txBody>
      <dsp:txXfrm>
        <a:off x="600610" y="1621245"/>
        <a:ext cx="1797330" cy="1198220"/>
      </dsp:txXfrm>
    </dsp:sp>
    <dsp:sp modelId="{5AE3F3A0-028B-4D86-AA44-CF7E340047EB}">
      <dsp:nvSpPr>
        <dsp:cNvPr id="0" name=""/>
        <dsp:cNvSpPr/>
      </dsp:nvSpPr>
      <dsp:spPr>
        <a:xfrm>
          <a:off x="2607629" y="1723094"/>
          <a:ext cx="2486306" cy="994522"/>
        </a:xfrm>
        <a:prstGeom prst="chevron">
          <a:avLst/>
        </a:prstGeom>
        <a:solidFill>
          <a:schemeClr val="accent1">
            <a:lumMod val="75000"/>
            <a:lumOff val="25000"/>
            <a:alpha val="90000"/>
          </a:schemeClr>
        </a:solidFill>
        <a:ln w="222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Self-care</a:t>
          </a:r>
        </a:p>
      </dsp:txBody>
      <dsp:txXfrm>
        <a:off x="3104890" y="1723094"/>
        <a:ext cx="1491784" cy="994522"/>
      </dsp:txXfrm>
    </dsp:sp>
    <dsp:sp modelId="{E45F6CE8-CF8B-4E76-B168-55FFF984A9BD}">
      <dsp:nvSpPr>
        <dsp:cNvPr id="0" name=""/>
        <dsp:cNvSpPr/>
      </dsp:nvSpPr>
      <dsp:spPr>
        <a:xfrm>
          <a:off x="4745853" y="1723094"/>
          <a:ext cx="2486306" cy="994522"/>
        </a:xfrm>
        <a:prstGeom prst="chevron">
          <a:avLst/>
        </a:prstGeom>
        <a:solidFill>
          <a:schemeClr val="accent1">
            <a:lumMod val="75000"/>
            <a:lumOff val="25000"/>
            <a:alpha val="90000"/>
          </a:schemeClr>
        </a:solidFill>
        <a:ln w="222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Supervision</a:t>
          </a:r>
        </a:p>
      </dsp:txBody>
      <dsp:txXfrm>
        <a:off x="5243114" y="1723094"/>
        <a:ext cx="1491784" cy="994522"/>
      </dsp:txXfrm>
    </dsp:sp>
    <dsp:sp modelId="{FBF37FE3-051A-4681-87F5-4EC6C81D80CF}">
      <dsp:nvSpPr>
        <dsp:cNvPr id="0" name=""/>
        <dsp:cNvSpPr/>
      </dsp:nvSpPr>
      <dsp:spPr>
        <a:xfrm>
          <a:off x="6884077" y="1723094"/>
          <a:ext cx="2486306" cy="994522"/>
        </a:xfrm>
        <a:prstGeom prst="chevron">
          <a:avLst/>
        </a:prstGeom>
        <a:solidFill>
          <a:schemeClr val="accent1">
            <a:lumMod val="75000"/>
            <a:lumOff val="25000"/>
            <a:alpha val="90000"/>
          </a:schemeClr>
        </a:solidFill>
        <a:ln w="222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Peer-support</a:t>
          </a:r>
        </a:p>
      </dsp:txBody>
      <dsp:txXfrm>
        <a:off x="7381338" y="1723094"/>
        <a:ext cx="1491784" cy="994522"/>
      </dsp:txXfrm>
    </dsp:sp>
    <dsp:sp modelId="{B92E49AD-D614-4D43-AB84-5B3CC75B98ED}">
      <dsp:nvSpPr>
        <dsp:cNvPr id="0" name=""/>
        <dsp:cNvSpPr/>
      </dsp:nvSpPr>
      <dsp:spPr>
        <a:xfrm>
          <a:off x="9022301" y="1723094"/>
          <a:ext cx="2486306" cy="994522"/>
        </a:xfrm>
        <a:prstGeom prst="chevron">
          <a:avLst/>
        </a:prstGeom>
        <a:solidFill>
          <a:schemeClr val="accent1">
            <a:lumMod val="75000"/>
            <a:lumOff val="25000"/>
            <a:alpha val="90000"/>
          </a:schemeClr>
        </a:solidFill>
        <a:ln w="222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Personal therapy</a:t>
          </a:r>
        </a:p>
      </dsp:txBody>
      <dsp:txXfrm>
        <a:off x="9519562" y="1723094"/>
        <a:ext cx="1491784" cy="994522"/>
      </dsp:txXfrm>
    </dsp:sp>
    <dsp:sp modelId="{208915F4-D1BA-4BB6-882B-31CF12405A8C}">
      <dsp:nvSpPr>
        <dsp:cNvPr id="0" name=""/>
        <dsp:cNvSpPr/>
      </dsp:nvSpPr>
      <dsp:spPr>
        <a:xfrm>
          <a:off x="1500" y="2987216"/>
          <a:ext cx="2995550" cy="119822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Trauma-Informed Care Systems Promote:</a:t>
          </a:r>
        </a:p>
      </dsp:txBody>
      <dsp:txXfrm>
        <a:off x="600610" y="2987216"/>
        <a:ext cx="1797330" cy="1198220"/>
      </dsp:txXfrm>
    </dsp:sp>
    <dsp:sp modelId="{B64291D8-BE74-4543-9965-8185811F8B0E}">
      <dsp:nvSpPr>
        <dsp:cNvPr id="0" name=""/>
        <dsp:cNvSpPr/>
      </dsp:nvSpPr>
      <dsp:spPr>
        <a:xfrm>
          <a:off x="2607629" y="3089065"/>
          <a:ext cx="2486306" cy="994522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Safety &amp; Empowerment</a:t>
          </a:r>
        </a:p>
      </dsp:txBody>
      <dsp:txXfrm>
        <a:off x="3104890" y="3089065"/>
        <a:ext cx="1491784" cy="994522"/>
      </dsp:txXfrm>
    </dsp:sp>
    <dsp:sp modelId="{1D9F43CB-72AA-48F2-AB96-281FE9B1D90E}">
      <dsp:nvSpPr>
        <dsp:cNvPr id="0" name=""/>
        <dsp:cNvSpPr/>
      </dsp:nvSpPr>
      <dsp:spPr>
        <a:xfrm>
          <a:off x="4745853" y="3089065"/>
          <a:ext cx="2486306" cy="994522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VPTG </a:t>
          </a:r>
          <a:r>
            <a:rPr lang="en-US" sz="1900" kern="1200" dirty="0"/>
            <a:t>&amp; PTG</a:t>
          </a:r>
        </a:p>
      </dsp:txBody>
      <dsp:txXfrm>
        <a:off x="5243114" y="3089065"/>
        <a:ext cx="1491784" cy="994522"/>
      </dsp:txXfrm>
    </dsp:sp>
    <dsp:sp modelId="{A01EC15A-6102-442E-BF92-D02310F18D7A}">
      <dsp:nvSpPr>
        <dsp:cNvPr id="0" name=""/>
        <dsp:cNvSpPr/>
      </dsp:nvSpPr>
      <dsp:spPr>
        <a:xfrm>
          <a:off x="6884077" y="3089065"/>
          <a:ext cx="2486306" cy="994522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Health &amp; Wellbeing</a:t>
          </a:r>
        </a:p>
      </dsp:txBody>
      <dsp:txXfrm>
        <a:off x="7381338" y="3089065"/>
        <a:ext cx="1491784" cy="994522"/>
      </dsp:txXfrm>
    </dsp:sp>
    <dsp:sp modelId="{1E8E32BE-B353-41CF-9733-EB1FE6C0A514}">
      <dsp:nvSpPr>
        <dsp:cNvPr id="0" name=""/>
        <dsp:cNvSpPr/>
      </dsp:nvSpPr>
      <dsp:spPr>
        <a:xfrm>
          <a:off x="9022301" y="3089065"/>
          <a:ext cx="2486306" cy="994522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Better organizational outcomes!</a:t>
          </a:r>
        </a:p>
      </dsp:txBody>
      <dsp:txXfrm>
        <a:off x="9519562" y="3089065"/>
        <a:ext cx="1491784" cy="99452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3165E5-C49E-40B6-B65C-67015F2A1189}">
      <dsp:nvSpPr>
        <dsp:cNvPr id="0" name=""/>
        <dsp:cNvSpPr/>
      </dsp:nvSpPr>
      <dsp:spPr>
        <a:xfrm>
          <a:off x="2645" y="0"/>
          <a:ext cx="2772707" cy="448198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/>
            <a:t>Realizes</a:t>
          </a:r>
          <a:r>
            <a:rPr lang="en-US" sz="2300" kern="1200" dirty="0"/>
            <a:t> the widespread impact of trauma</a:t>
          </a:r>
        </a:p>
      </dsp:txBody>
      <dsp:txXfrm>
        <a:off x="2645" y="1792792"/>
        <a:ext cx="2772707" cy="1792792"/>
      </dsp:txXfrm>
    </dsp:sp>
    <dsp:sp modelId="{617C2E57-670F-4390-98CB-CFF3B02B10E2}">
      <dsp:nvSpPr>
        <dsp:cNvPr id="0" name=""/>
        <dsp:cNvSpPr/>
      </dsp:nvSpPr>
      <dsp:spPr>
        <a:xfrm>
          <a:off x="642749" y="268918"/>
          <a:ext cx="1492499" cy="149249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FC2E25-F580-4FFB-8EE5-B05FEF1BB7BB}">
      <dsp:nvSpPr>
        <dsp:cNvPr id="0" name=""/>
        <dsp:cNvSpPr/>
      </dsp:nvSpPr>
      <dsp:spPr>
        <a:xfrm>
          <a:off x="2858533" y="0"/>
          <a:ext cx="2772707" cy="4481980"/>
        </a:xfrm>
        <a:prstGeom prst="roundRect">
          <a:avLst>
            <a:gd name="adj" fmla="val 10000"/>
          </a:avLst>
        </a:prstGeom>
        <a:solidFill>
          <a:schemeClr val="accent3">
            <a:hueOff val="351293"/>
            <a:satOff val="-23061"/>
            <a:lumOff val="1046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/>
            <a:t>Recognizes</a:t>
          </a:r>
          <a:r>
            <a:rPr lang="en-US" sz="2300" kern="1200" dirty="0"/>
            <a:t> signs of PTSD/trauma and vicarious trauma</a:t>
          </a:r>
        </a:p>
      </dsp:txBody>
      <dsp:txXfrm>
        <a:off x="2858533" y="1792792"/>
        <a:ext cx="2772707" cy="1792792"/>
      </dsp:txXfrm>
    </dsp:sp>
    <dsp:sp modelId="{DB7C29BB-6C18-4533-80D7-A5AC9966D8E1}">
      <dsp:nvSpPr>
        <dsp:cNvPr id="0" name=""/>
        <dsp:cNvSpPr/>
      </dsp:nvSpPr>
      <dsp:spPr>
        <a:xfrm>
          <a:off x="3498637" y="268918"/>
          <a:ext cx="1492499" cy="1492499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D2DE14-3425-4F34-837C-CBD6CBC68564}">
      <dsp:nvSpPr>
        <dsp:cNvPr id="0" name=""/>
        <dsp:cNvSpPr/>
      </dsp:nvSpPr>
      <dsp:spPr>
        <a:xfrm>
          <a:off x="5714422" y="0"/>
          <a:ext cx="2772707" cy="4481980"/>
        </a:xfrm>
        <a:prstGeom prst="roundRect">
          <a:avLst>
            <a:gd name="adj" fmla="val 10000"/>
          </a:avLst>
        </a:prstGeom>
        <a:solidFill>
          <a:schemeClr val="accent3">
            <a:hueOff val="702587"/>
            <a:satOff val="-46121"/>
            <a:lumOff val="2092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/>
            <a:t>Responds</a:t>
          </a:r>
          <a:r>
            <a:rPr lang="en-US" sz="2300" kern="1200"/>
            <a:t> through policies, practices, and procedures</a:t>
          </a:r>
        </a:p>
      </dsp:txBody>
      <dsp:txXfrm>
        <a:off x="5714422" y="1792792"/>
        <a:ext cx="2772707" cy="1792792"/>
      </dsp:txXfrm>
    </dsp:sp>
    <dsp:sp modelId="{AEECAB34-7AAC-4E0D-9592-D2CF567BA458}">
      <dsp:nvSpPr>
        <dsp:cNvPr id="0" name=""/>
        <dsp:cNvSpPr/>
      </dsp:nvSpPr>
      <dsp:spPr>
        <a:xfrm>
          <a:off x="6354526" y="268918"/>
          <a:ext cx="1492499" cy="1492499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403769-F385-40DA-A1B7-F28E7CC2C8A4}">
      <dsp:nvSpPr>
        <dsp:cNvPr id="0" name=""/>
        <dsp:cNvSpPr/>
      </dsp:nvSpPr>
      <dsp:spPr>
        <a:xfrm>
          <a:off x="8570310" y="0"/>
          <a:ext cx="2772707" cy="4481980"/>
        </a:xfrm>
        <a:prstGeom prst="roundRect">
          <a:avLst>
            <a:gd name="adj" fmla="val 10000"/>
          </a:avLst>
        </a:prstGeom>
        <a:solidFill>
          <a:schemeClr val="accent3">
            <a:hueOff val="1053880"/>
            <a:satOff val="-69182"/>
            <a:lumOff val="3138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/>
            <a:t>Resists Retraumatization</a:t>
          </a:r>
          <a:endParaRPr lang="en-US" sz="2300" kern="1200"/>
        </a:p>
      </dsp:txBody>
      <dsp:txXfrm>
        <a:off x="8570310" y="1792792"/>
        <a:ext cx="2772707" cy="1792792"/>
      </dsp:txXfrm>
    </dsp:sp>
    <dsp:sp modelId="{915070B2-D8E2-40CF-8155-0CC12549E65E}">
      <dsp:nvSpPr>
        <dsp:cNvPr id="0" name=""/>
        <dsp:cNvSpPr/>
      </dsp:nvSpPr>
      <dsp:spPr>
        <a:xfrm>
          <a:off x="9210414" y="268918"/>
          <a:ext cx="1492499" cy="1492499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5247E8-ABCB-4B91-A4A2-9A3739351EA0}">
      <dsp:nvSpPr>
        <dsp:cNvPr id="0" name=""/>
        <dsp:cNvSpPr/>
      </dsp:nvSpPr>
      <dsp:spPr>
        <a:xfrm>
          <a:off x="453826" y="3585584"/>
          <a:ext cx="10438009" cy="672297"/>
        </a:xfrm>
        <a:prstGeom prst="left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3F87BE-8ABF-4360-9E46-60B959C3E1DF}">
      <dsp:nvSpPr>
        <dsp:cNvPr id="0" name=""/>
        <dsp:cNvSpPr/>
      </dsp:nvSpPr>
      <dsp:spPr>
        <a:xfrm>
          <a:off x="0" y="44657"/>
          <a:ext cx="11029615" cy="83655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Safety is the opposite of trauma</a:t>
          </a:r>
        </a:p>
      </dsp:txBody>
      <dsp:txXfrm>
        <a:off x="40837" y="85494"/>
        <a:ext cx="10947941" cy="754876"/>
      </dsp:txXfrm>
    </dsp:sp>
    <dsp:sp modelId="{5E6293D0-05DE-4693-B657-75AC381DB43D}">
      <dsp:nvSpPr>
        <dsp:cNvPr id="0" name=""/>
        <dsp:cNvSpPr/>
      </dsp:nvSpPr>
      <dsp:spPr>
        <a:xfrm>
          <a:off x="0" y="944567"/>
          <a:ext cx="11029615" cy="836550"/>
        </a:xfrm>
        <a:prstGeom prst="roundRect">
          <a:avLst/>
        </a:prstGeom>
        <a:solidFill>
          <a:schemeClr val="accent3">
            <a:hueOff val="263470"/>
            <a:satOff val="-17296"/>
            <a:lumOff val="784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Multiple levels of safety are attended to - physical, emotional/psychological, social/cultural, &amp; moral</a:t>
          </a:r>
        </a:p>
      </dsp:txBody>
      <dsp:txXfrm>
        <a:off x="40837" y="985404"/>
        <a:ext cx="10947941" cy="754876"/>
      </dsp:txXfrm>
    </dsp:sp>
    <dsp:sp modelId="{B431F3A0-571A-4ECA-B9F7-80913563C587}">
      <dsp:nvSpPr>
        <dsp:cNvPr id="0" name=""/>
        <dsp:cNvSpPr/>
      </dsp:nvSpPr>
      <dsp:spPr>
        <a:xfrm>
          <a:off x="0" y="1844477"/>
          <a:ext cx="11029615" cy="836550"/>
        </a:xfrm>
        <a:prstGeom prst="roundRect">
          <a:avLst/>
        </a:prstGeom>
        <a:solidFill>
          <a:schemeClr val="accent3">
            <a:hueOff val="526940"/>
            <a:satOff val="-34591"/>
            <a:lumOff val="1569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Safety as defined by the staff, community, and clients</a:t>
          </a:r>
        </a:p>
      </dsp:txBody>
      <dsp:txXfrm>
        <a:off x="40837" y="1885314"/>
        <a:ext cx="10947941" cy="754876"/>
      </dsp:txXfrm>
    </dsp:sp>
    <dsp:sp modelId="{E5DAB59B-24A8-499D-92D0-939AE6C3F740}">
      <dsp:nvSpPr>
        <dsp:cNvPr id="0" name=""/>
        <dsp:cNvSpPr/>
      </dsp:nvSpPr>
      <dsp:spPr>
        <a:xfrm>
          <a:off x="0" y="2744387"/>
          <a:ext cx="11029615" cy="836550"/>
        </a:xfrm>
        <a:prstGeom prst="roundRect">
          <a:avLst/>
        </a:prstGeom>
        <a:solidFill>
          <a:schemeClr val="accent3">
            <a:hueOff val="790410"/>
            <a:satOff val="-51886"/>
            <a:lumOff val="2353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Relationships help promote safety</a:t>
          </a:r>
        </a:p>
      </dsp:txBody>
      <dsp:txXfrm>
        <a:off x="40837" y="2785224"/>
        <a:ext cx="10947941" cy="754876"/>
      </dsp:txXfrm>
    </dsp:sp>
    <dsp:sp modelId="{51DC53B4-DD3B-42CE-AFF5-5C17D480030C}">
      <dsp:nvSpPr>
        <dsp:cNvPr id="0" name=""/>
        <dsp:cNvSpPr/>
      </dsp:nvSpPr>
      <dsp:spPr>
        <a:xfrm>
          <a:off x="0" y="3644297"/>
          <a:ext cx="11029615" cy="836550"/>
        </a:xfrm>
        <a:prstGeom prst="roundRect">
          <a:avLst/>
        </a:prstGeom>
        <a:solidFill>
          <a:schemeClr val="accent3">
            <a:hueOff val="1053880"/>
            <a:satOff val="-69182"/>
            <a:lumOff val="3138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Google’s five-year study, Project Aristotle, on work team productivity found psychological safety to be, by far, the most important dynamic in successful teams (Duhigg, 2016). </a:t>
          </a:r>
          <a:endParaRPr lang="en-US" sz="2200" kern="1200" dirty="0"/>
        </a:p>
      </dsp:txBody>
      <dsp:txXfrm>
        <a:off x="40837" y="3685134"/>
        <a:ext cx="10947941" cy="75487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4D8472-7517-4B35-A311-77EE90D18E0E}">
      <dsp:nvSpPr>
        <dsp:cNvPr id="0" name=""/>
        <dsp:cNvSpPr/>
      </dsp:nvSpPr>
      <dsp:spPr>
        <a:xfrm>
          <a:off x="0" y="98252"/>
          <a:ext cx="11029615" cy="84942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Many trauma survivors have experienced betrayal, abuse of power, dishonesty, and lack of integrity</a:t>
          </a:r>
        </a:p>
      </dsp:txBody>
      <dsp:txXfrm>
        <a:off x="41465" y="139717"/>
        <a:ext cx="10946685" cy="766490"/>
      </dsp:txXfrm>
    </dsp:sp>
    <dsp:sp modelId="{79BAC284-B69C-4FBF-9972-7B869729EC11}">
      <dsp:nvSpPr>
        <dsp:cNvPr id="0" name=""/>
        <dsp:cNvSpPr/>
      </dsp:nvSpPr>
      <dsp:spPr>
        <a:xfrm>
          <a:off x="0" y="1011032"/>
          <a:ext cx="11029615" cy="849420"/>
        </a:xfrm>
        <a:prstGeom prst="roundRect">
          <a:avLst/>
        </a:prstGeom>
        <a:solidFill>
          <a:schemeClr val="accent3">
            <a:hueOff val="263470"/>
            <a:satOff val="-17296"/>
            <a:lumOff val="784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Leadership and staff are trustworthy and maintain their integrity</a:t>
          </a:r>
        </a:p>
      </dsp:txBody>
      <dsp:txXfrm>
        <a:off x="41465" y="1052497"/>
        <a:ext cx="10946685" cy="766490"/>
      </dsp:txXfrm>
    </dsp:sp>
    <dsp:sp modelId="{1E80B7BF-D1B1-4170-BFAD-F5FFCDFD130A}">
      <dsp:nvSpPr>
        <dsp:cNvPr id="0" name=""/>
        <dsp:cNvSpPr/>
      </dsp:nvSpPr>
      <dsp:spPr>
        <a:xfrm>
          <a:off x="0" y="1923812"/>
          <a:ext cx="11029615" cy="849420"/>
        </a:xfrm>
        <a:prstGeom prst="roundRect">
          <a:avLst/>
        </a:prstGeom>
        <a:solidFill>
          <a:schemeClr val="accent3">
            <a:hueOff val="526940"/>
            <a:satOff val="-34591"/>
            <a:lumOff val="1569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Transparency is demonstrated in decision-making procedures</a:t>
          </a:r>
        </a:p>
      </dsp:txBody>
      <dsp:txXfrm>
        <a:off x="41465" y="1965277"/>
        <a:ext cx="10946685" cy="766490"/>
      </dsp:txXfrm>
    </dsp:sp>
    <dsp:sp modelId="{6D5FB451-1BAC-409A-88CA-92B739D856CB}">
      <dsp:nvSpPr>
        <dsp:cNvPr id="0" name=""/>
        <dsp:cNvSpPr/>
      </dsp:nvSpPr>
      <dsp:spPr>
        <a:xfrm>
          <a:off x="0" y="2836593"/>
          <a:ext cx="11029615" cy="849420"/>
        </a:xfrm>
        <a:prstGeom prst="roundRect">
          <a:avLst/>
        </a:prstGeom>
        <a:solidFill>
          <a:schemeClr val="accent3">
            <a:hueOff val="790410"/>
            <a:satOff val="-51886"/>
            <a:lumOff val="2353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Trust is a core component in relationships between leadership, staff, and those served</a:t>
          </a:r>
        </a:p>
      </dsp:txBody>
      <dsp:txXfrm>
        <a:off x="41465" y="2878058"/>
        <a:ext cx="10946685" cy="766490"/>
      </dsp:txXfrm>
    </dsp:sp>
    <dsp:sp modelId="{212B90BB-8533-48EF-B450-816F0CF798CC}">
      <dsp:nvSpPr>
        <dsp:cNvPr id="0" name=""/>
        <dsp:cNvSpPr/>
      </dsp:nvSpPr>
      <dsp:spPr>
        <a:xfrm>
          <a:off x="0" y="3749373"/>
          <a:ext cx="11029615" cy="849420"/>
        </a:xfrm>
        <a:prstGeom prst="roundRect">
          <a:avLst/>
        </a:prstGeom>
        <a:solidFill>
          <a:schemeClr val="accent3">
            <a:hueOff val="1053880"/>
            <a:satOff val="-69182"/>
            <a:lumOff val="3138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Organizational research shows that trustworthiness is developed through transparent practices (Rawlings, 2008)</a:t>
          </a:r>
        </a:p>
      </dsp:txBody>
      <dsp:txXfrm>
        <a:off x="41465" y="3790838"/>
        <a:ext cx="10946685" cy="76649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9BBB62-47FD-4940-B008-9AFC83EA5F71}">
      <dsp:nvSpPr>
        <dsp:cNvPr id="0" name=""/>
        <dsp:cNvSpPr/>
      </dsp:nvSpPr>
      <dsp:spPr>
        <a:xfrm>
          <a:off x="0" y="76447"/>
          <a:ext cx="11029615" cy="82923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Trauma is often characterized by isolation, shame, and disconnection</a:t>
          </a:r>
        </a:p>
      </dsp:txBody>
      <dsp:txXfrm>
        <a:off x="40480" y="116927"/>
        <a:ext cx="10948655" cy="748277"/>
      </dsp:txXfrm>
    </dsp:sp>
    <dsp:sp modelId="{1EC83627-FC86-4B08-9F7F-6C60E0CC40C7}">
      <dsp:nvSpPr>
        <dsp:cNvPr id="0" name=""/>
        <dsp:cNvSpPr/>
      </dsp:nvSpPr>
      <dsp:spPr>
        <a:xfrm>
          <a:off x="0" y="966165"/>
          <a:ext cx="11029615" cy="829237"/>
        </a:xfrm>
        <a:prstGeom prst="roundRect">
          <a:avLst/>
        </a:prstGeom>
        <a:solidFill>
          <a:schemeClr val="accent3">
            <a:hueOff val="263470"/>
            <a:satOff val="-17296"/>
            <a:lumOff val="784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Community members and clients are empowered to support each other</a:t>
          </a:r>
        </a:p>
      </dsp:txBody>
      <dsp:txXfrm>
        <a:off x="40480" y="1006645"/>
        <a:ext cx="10948655" cy="748277"/>
      </dsp:txXfrm>
    </dsp:sp>
    <dsp:sp modelId="{03C8101D-487F-451B-96F1-6B3780DCCAB3}">
      <dsp:nvSpPr>
        <dsp:cNvPr id="0" name=""/>
        <dsp:cNvSpPr/>
      </dsp:nvSpPr>
      <dsp:spPr>
        <a:xfrm>
          <a:off x="0" y="1855882"/>
          <a:ext cx="11029615" cy="829237"/>
        </a:xfrm>
        <a:prstGeom prst="roundRect">
          <a:avLst/>
        </a:prstGeom>
        <a:solidFill>
          <a:schemeClr val="accent3">
            <a:hueOff val="526940"/>
            <a:satOff val="-34591"/>
            <a:lumOff val="1569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Staff are provided with opportunities to support each other</a:t>
          </a:r>
        </a:p>
      </dsp:txBody>
      <dsp:txXfrm>
        <a:off x="40480" y="1896362"/>
        <a:ext cx="10948655" cy="748277"/>
      </dsp:txXfrm>
    </dsp:sp>
    <dsp:sp modelId="{3CB9FE7D-CCC3-45A3-B264-A5AC733EAD1A}">
      <dsp:nvSpPr>
        <dsp:cNvPr id="0" name=""/>
        <dsp:cNvSpPr/>
      </dsp:nvSpPr>
      <dsp:spPr>
        <a:xfrm>
          <a:off x="0" y="2745600"/>
          <a:ext cx="11029615" cy="829237"/>
        </a:xfrm>
        <a:prstGeom prst="roundRect">
          <a:avLst/>
        </a:prstGeom>
        <a:solidFill>
          <a:schemeClr val="accent3">
            <a:hueOff val="790410"/>
            <a:satOff val="-51886"/>
            <a:lumOff val="2353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Power dynamics are attended to and leveled when possible</a:t>
          </a:r>
        </a:p>
      </dsp:txBody>
      <dsp:txXfrm>
        <a:off x="40480" y="2786080"/>
        <a:ext cx="10948655" cy="748277"/>
      </dsp:txXfrm>
    </dsp:sp>
    <dsp:sp modelId="{EB5B717A-1307-4F6E-BF6C-39513813B9E2}">
      <dsp:nvSpPr>
        <dsp:cNvPr id="0" name=""/>
        <dsp:cNvSpPr/>
      </dsp:nvSpPr>
      <dsp:spPr>
        <a:xfrm>
          <a:off x="0" y="3635317"/>
          <a:ext cx="11029615" cy="829237"/>
        </a:xfrm>
        <a:prstGeom prst="roundRect">
          <a:avLst/>
        </a:prstGeom>
        <a:solidFill>
          <a:schemeClr val="accent3">
            <a:hueOff val="1053880"/>
            <a:satOff val="-69182"/>
            <a:lumOff val="3138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Peer support has shown promising positive impacts on confidence, self-esteem, resilience, well-being, job performance, and job satisfaction (Agarwal, Brooks, &amp; Greenberg, 2020).</a:t>
          </a:r>
          <a:endParaRPr lang="en-US" sz="2100" kern="1200" dirty="0"/>
        </a:p>
      </dsp:txBody>
      <dsp:txXfrm>
        <a:off x="40480" y="3675797"/>
        <a:ext cx="10948655" cy="74827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412550-4114-4153-B98A-EEEA75E36ADA}">
      <dsp:nvSpPr>
        <dsp:cNvPr id="0" name=""/>
        <dsp:cNvSpPr/>
      </dsp:nvSpPr>
      <dsp:spPr>
        <a:xfrm>
          <a:off x="0" y="63016"/>
          <a:ext cx="11029615" cy="75026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Trauma often leaves a sense of worthlessness and hopelessness</a:t>
          </a:r>
        </a:p>
      </dsp:txBody>
      <dsp:txXfrm>
        <a:off x="36625" y="99641"/>
        <a:ext cx="10956365" cy="677012"/>
      </dsp:txXfrm>
    </dsp:sp>
    <dsp:sp modelId="{D88174E0-E6F5-46F5-9B08-56126EEA48AE}">
      <dsp:nvSpPr>
        <dsp:cNvPr id="0" name=""/>
        <dsp:cNvSpPr/>
      </dsp:nvSpPr>
      <dsp:spPr>
        <a:xfrm>
          <a:off x="0" y="867998"/>
          <a:ext cx="11029615" cy="750262"/>
        </a:xfrm>
        <a:prstGeom prst="roundRect">
          <a:avLst/>
        </a:prstGeom>
        <a:solidFill>
          <a:schemeClr val="accent3">
            <a:hueOff val="263470"/>
            <a:satOff val="-17296"/>
            <a:lumOff val="784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Clients and community members are seen as collaborators and co-creators</a:t>
          </a:r>
        </a:p>
      </dsp:txBody>
      <dsp:txXfrm>
        <a:off x="36625" y="904623"/>
        <a:ext cx="10956365" cy="677012"/>
      </dsp:txXfrm>
    </dsp:sp>
    <dsp:sp modelId="{1B762EF7-6B36-499D-8C04-4C00A27B83D3}">
      <dsp:nvSpPr>
        <dsp:cNvPr id="0" name=""/>
        <dsp:cNvSpPr/>
      </dsp:nvSpPr>
      <dsp:spPr>
        <a:xfrm>
          <a:off x="0" y="1672981"/>
          <a:ext cx="11029615" cy="750262"/>
        </a:xfrm>
        <a:prstGeom prst="roundRect">
          <a:avLst/>
        </a:prstGeom>
        <a:solidFill>
          <a:schemeClr val="accent3">
            <a:hueOff val="526940"/>
            <a:satOff val="-34591"/>
            <a:lumOff val="1569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Leadership involves others in decision making and redistribute power</a:t>
          </a:r>
        </a:p>
      </dsp:txBody>
      <dsp:txXfrm>
        <a:off x="36625" y="1709606"/>
        <a:ext cx="10956365" cy="677012"/>
      </dsp:txXfrm>
    </dsp:sp>
    <dsp:sp modelId="{9A4EE2E9-FD47-4969-9420-094707445F12}">
      <dsp:nvSpPr>
        <dsp:cNvPr id="0" name=""/>
        <dsp:cNvSpPr/>
      </dsp:nvSpPr>
      <dsp:spPr>
        <a:xfrm>
          <a:off x="0" y="2477963"/>
          <a:ext cx="11029615" cy="750262"/>
        </a:xfrm>
        <a:prstGeom prst="roundRect">
          <a:avLst/>
        </a:prstGeom>
        <a:solidFill>
          <a:schemeClr val="accent3">
            <a:hueOff val="790410"/>
            <a:satOff val="-51886"/>
            <a:lumOff val="2353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All are treated with respect and dignity </a:t>
          </a:r>
        </a:p>
      </dsp:txBody>
      <dsp:txXfrm>
        <a:off x="36625" y="2514588"/>
        <a:ext cx="10956365" cy="677012"/>
      </dsp:txXfrm>
    </dsp:sp>
    <dsp:sp modelId="{FACEB727-5429-4B44-ACC6-AED0FCB6E8B6}">
      <dsp:nvSpPr>
        <dsp:cNvPr id="0" name=""/>
        <dsp:cNvSpPr/>
      </dsp:nvSpPr>
      <dsp:spPr>
        <a:xfrm>
          <a:off x="0" y="3282946"/>
          <a:ext cx="11029615" cy="750262"/>
        </a:xfrm>
        <a:prstGeom prst="roundRect">
          <a:avLst/>
        </a:prstGeom>
        <a:solidFill>
          <a:schemeClr val="accent3">
            <a:hueOff val="1053880"/>
            <a:satOff val="-69182"/>
            <a:lumOff val="3138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Hartmann’s (2018) exploration of 94 different workplace teams summarizes the central role that mutuality plays in prompting high-quality connection, resilience, and performance within organizational teams. </a:t>
          </a:r>
          <a:endParaRPr lang="en-US" sz="1900" kern="1200" dirty="0"/>
        </a:p>
      </dsp:txBody>
      <dsp:txXfrm>
        <a:off x="36625" y="3319571"/>
        <a:ext cx="10956365" cy="6770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F215507-6430-C127-5E0C-4BD02E471B0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F0BD67-A5CD-F7C2-7CD9-7FDFF12CD7C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6AAAD0-A68A-438C-8645-B43425ACB1F0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95DAA0-7742-27FD-D1FB-880332D6BBC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A41793-A50A-A07D-0A8B-8832767941A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9474E4-FD90-4CC0-86D2-F2887D1EE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8673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BAB45F-6851-4AEE-A60D-7A0DECEAC6D0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363A96-2B03-457C-968A-AEEC2A5DF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880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12 CE's NBCC, PA SW, counseling, psychologist  for in-person</a:t>
            </a:r>
          </a:p>
          <a:p>
            <a:r>
              <a:rPr lang="en-US">
                <a:ea typeface="Calibri"/>
                <a:cs typeface="Calibri"/>
              </a:rPr>
              <a:t>Print out certificates, eval for in-person only and sign in for each day </a:t>
            </a:r>
          </a:p>
          <a:p>
            <a:endParaRPr lang="en-US">
              <a:ea typeface="Calibri"/>
              <a:cs typeface="Calibri"/>
            </a:endParaRPr>
          </a:p>
          <a:p>
            <a:r>
              <a:rPr lang="en-US" b="1">
                <a:ea typeface="Calibri"/>
                <a:cs typeface="Calibri"/>
              </a:rPr>
              <a:t>Learning Objectives</a:t>
            </a:r>
          </a:p>
          <a:p>
            <a:r>
              <a:rPr lang="en-US">
                <a:ea typeface="Calibri"/>
                <a:cs typeface="Calibri"/>
              </a:rPr>
              <a:t>I am able to understand at least two principles of trauma-informed Care </a:t>
            </a:r>
          </a:p>
          <a:p>
            <a:r>
              <a:rPr lang="en-US">
                <a:ea typeface="Calibri"/>
                <a:cs typeface="Calibri"/>
              </a:rPr>
              <a:t>Identify two group work interventions</a:t>
            </a:r>
          </a:p>
          <a:p>
            <a:r>
              <a:rPr lang="en-US">
                <a:ea typeface="Calibri"/>
                <a:cs typeface="Calibri"/>
              </a:rPr>
              <a:t>Identify two considerations for providing services to immigrant communities</a:t>
            </a: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363A96-2B03-457C-968A-AEEC2A5DF49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7171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363A96-2B03-457C-968A-AEEC2A5DF49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1960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363A96-2B03-457C-968A-AEEC2A5DF49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5593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363A96-2B03-457C-968A-AEEC2A5DF49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6956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363A96-2B03-457C-968A-AEEC2A5DF49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7312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363A96-2B03-457C-968A-AEEC2A5DF49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281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>
                <a:ea typeface="Calibri"/>
                <a:cs typeface="Calibri"/>
              </a:rPr>
              <a:t>Floor check &amp; Lunch break (if we are close to 12pm) </a:t>
            </a:r>
            <a:endParaRPr lang="en-US">
              <a:ea typeface="Calibri"/>
              <a:cs typeface="Calibri"/>
            </a:endParaRPr>
          </a:p>
          <a:p>
            <a:endParaRPr lang="en-US" b="1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Which do you feel you most embody in your work?</a:t>
            </a:r>
            <a:br>
              <a:rPr lang="en-US">
                <a:cs typeface="+mn-lt"/>
              </a:rPr>
            </a:br>
            <a:r>
              <a:rPr lang="en-US"/>
              <a:t>Which do you feel you have the most room to grow in personally?</a:t>
            </a:r>
            <a:br>
              <a:rPr lang="en-US">
                <a:cs typeface="+mn-lt"/>
              </a:rPr>
            </a:br>
            <a:r>
              <a:rPr lang="en-US"/>
              <a:t>Which do you feel your organization has the most room to grow in?</a:t>
            </a:r>
            <a:endParaRPr lang="en-US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Which do you feel your organization most embodies as a whole?</a:t>
            </a:r>
            <a:endParaRPr lang="en-US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363A96-2B03-457C-968A-AEEC2A5DF49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94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363A96-2B03-457C-968A-AEEC2A5DF4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34664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We have a vicarious post-traumatic growth group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363A96-2B03-457C-968A-AEEC2A5DF49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463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Participants will do the </a:t>
            </a:r>
            <a:r>
              <a:rPr lang="en-US" err="1">
                <a:ea typeface="Calibri"/>
                <a:cs typeface="Calibri"/>
              </a:rPr>
              <a:t>procol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363A96-2B03-457C-968A-AEEC2A5DF4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0038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Dyads</a:t>
            </a:r>
          </a:p>
          <a:p>
            <a:pPr marL="171450" indent="-171450">
              <a:buFont typeface="Calibri"/>
              <a:buChar char="-"/>
            </a:pPr>
            <a:r>
              <a:rPr lang="en-US">
                <a:ea typeface="Calibri"/>
                <a:cs typeface="Calibri"/>
              </a:rPr>
              <a:t>What are ways we have grown in the work?</a:t>
            </a:r>
          </a:p>
          <a:p>
            <a:pPr marL="171450" indent="-171450">
              <a:buFont typeface="Calibri"/>
              <a:buChar char="-"/>
            </a:pPr>
            <a:endParaRPr lang="en-US">
              <a:ea typeface="Calibri"/>
              <a:cs typeface="Calibri"/>
            </a:endParaRPr>
          </a:p>
          <a:p>
            <a:r>
              <a:rPr lang="en-US" b="1">
                <a:ea typeface="Calibri"/>
                <a:cs typeface="Calibri"/>
              </a:rPr>
              <a:t>If we have more time left in the presentation </a:t>
            </a:r>
          </a:p>
          <a:p>
            <a:pPr marL="171450" indent="-171450">
              <a:buFont typeface="Calibri"/>
              <a:buChar char="-"/>
            </a:pPr>
            <a:endParaRPr lang="en-US">
              <a:ea typeface="Calibri"/>
              <a:cs typeface="Calibri"/>
            </a:endParaRPr>
          </a:p>
          <a:p>
            <a:pPr marL="171450" indent="-171450">
              <a:buFont typeface="Calibri"/>
              <a:buChar char="-"/>
            </a:pPr>
            <a:r>
              <a:rPr lang="en-US">
                <a:ea typeface="Calibri"/>
                <a:cs typeface="Calibri"/>
              </a:rPr>
              <a:t>One thing that stood out to them </a:t>
            </a:r>
          </a:p>
          <a:p>
            <a:pPr marL="171450" indent="-171450">
              <a:buFont typeface="Calibri"/>
              <a:buChar char="-"/>
            </a:pPr>
            <a:r>
              <a:rPr lang="en-US">
                <a:ea typeface="Calibri"/>
                <a:cs typeface="Calibri"/>
              </a:rPr>
              <a:t>One thing we want to learn more about</a:t>
            </a:r>
          </a:p>
          <a:p>
            <a:pPr marL="171450" indent="-171450">
              <a:buFont typeface="Calibri"/>
              <a:buChar char="-"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363A96-2B03-457C-968A-AEEC2A5DF4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5461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363A96-2B03-457C-968A-AEEC2A5DF4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00109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363A96-2B03-457C-968A-AEEC2A5DF49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4770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363A96-2B03-457C-968A-AEEC2A5DF49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3483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363A96-2B03-457C-968A-AEEC2A5DF49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602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93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380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7401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352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9459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5787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7776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8196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0613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0514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970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298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7264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7099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5473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E90E16-AEC5-4F82-85B0-DDEA26AA93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27370" y="0"/>
            <a:ext cx="5464629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D40C7A-92CE-46D6-B056-C75D73663328}"/>
              </a:ext>
            </a:extLst>
          </p:cNvPr>
          <p:cNvSpPr/>
          <p:nvPr userDrawn="1"/>
        </p:nvSpPr>
        <p:spPr>
          <a:xfrm>
            <a:off x="609600" y="391887"/>
            <a:ext cx="7075714" cy="5878284"/>
          </a:xfrm>
          <a:prstGeom prst="rect">
            <a:avLst/>
          </a:prstGeom>
          <a:noFill/>
          <a:ln w="127000">
            <a:solidFill>
              <a:srgbClr val="2F3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A1A2116-206B-49CD-9ECC-078E4F72904C}"/>
              </a:ext>
            </a:extLst>
          </p:cNvPr>
          <p:cNvSpPr/>
          <p:nvPr userDrawn="1"/>
        </p:nvSpPr>
        <p:spPr>
          <a:xfrm>
            <a:off x="979713" y="1181214"/>
            <a:ext cx="6117771" cy="5426414"/>
          </a:xfrm>
          <a:prstGeom prst="rect">
            <a:avLst/>
          </a:prstGeom>
          <a:gradFill>
            <a:gsLst>
              <a:gs pos="0">
                <a:srgbClr val="038B30">
                  <a:alpha val="70000"/>
                </a:srgbClr>
              </a:gs>
              <a:gs pos="100000">
                <a:srgbClr val="C0F400">
                  <a:alpha val="70000"/>
                </a:srgbClr>
              </a:gs>
              <a:gs pos="50000">
                <a:srgbClr val="05EE55">
                  <a:alpha val="7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+</a:t>
            </a:r>
          </a:p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69E75A6-06C5-49D0-9164-3098CE0E53D8}"/>
              </a:ext>
            </a:extLst>
          </p:cNvPr>
          <p:cNvSpPr/>
          <p:nvPr userDrawn="1"/>
        </p:nvSpPr>
        <p:spPr>
          <a:xfrm>
            <a:off x="957943" y="655467"/>
            <a:ext cx="5769428" cy="57017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F0F519-65FC-434F-8F2F-F778A20A8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943" y="1480457"/>
            <a:ext cx="5138057" cy="587876"/>
          </a:xfrm>
        </p:spPr>
        <p:txBody>
          <a:bodyPr anchor="b"/>
          <a:lstStyle>
            <a:lvl1pPr>
              <a:defRPr sz="3200" b="1">
                <a:solidFill>
                  <a:srgbClr val="2F334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1E2B8D-1C12-403F-BE59-ECC565466C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57943" y="2546851"/>
            <a:ext cx="5138057" cy="3396749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600">
                <a:solidFill>
                  <a:srgbClr val="2F334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9EF0584-D46D-4C21-99D2-074ADF23E01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79714" y="2095547"/>
            <a:ext cx="4958100" cy="365125"/>
          </a:xfrm>
        </p:spPr>
        <p:txBody>
          <a:bodyPr>
            <a:noAutofit/>
          </a:bodyPr>
          <a:lstStyle>
            <a:lvl1pPr marL="0" indent="0">
              <a:buNone/>
              <a:defRPr sz="2000" spc="600">
                <a:solidFill>
                  <a:srgbClr val="2F334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AFC205-B079-430E-B82F-CBF6F56DE09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82B84E2-AAE4-4BC1-8C01-AF4ABADD6ED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269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10/8/2024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1540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10/8/2024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6425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10/8/2024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8799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10/8/2024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5109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10/8/2024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8401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10/8/2024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928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444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10/8/2024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4037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10/8/2024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2106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10/8/2024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2333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Layout 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9F1B35C-893A-4033-ADC0-2192AFA292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637DF8-B064-4F36-89F8-EBF538A2E7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6" y="2219359"/>
            <a:ext cx="5021940" cy="804338"/>
          </a:xfrm>
        </p:spPr>
        <p:txBody>
          <a:bodyPr lIns="0" tIns="0" rIns="0" bIns="0" anchor="b">
            <a:normAutofit/>
          </a:bodyPr>
          <a:lstStyle>
            <a:lvl1pPr>
              <a:defRPr sz="3600"/>
            </a:lvl1pPr>
          </a:lstStyle>
          <a:p>
            <a:r>
              <a:rPr lang="en-US" noProof="0"/>
              <a:t>CLICK TO EDIT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EFC6D7-3241-401C-A16A-4A7CC2653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45D6DC-ABA5-4D00-9CD3-92FFDD1FA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459C86-0106-40E0-AA18-795EC5787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1BC7-E183-40DB-AC97-C19EA4EB889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D14F7B3-A6CF-491C-9855-75B5784CC4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7317392-EF87-4050-8BBE-32F74B0CF15A}"/>
              </a:ext>
            </a:extLst>
          </p:cNvPr>
          <p:cNvGrpSpPr/>
          <p:nvPr userDrawn="1"/>
        </p:nvGrpSpPr>
        <p:grpSpPr>
          <a:xfrm>
            <a:off x="0" y="3122284"/>
            <a:ext cx="3434400" cy="100800"/>
            <a:chOff x="0" y="3240138"/>
            <a:chExt cx="3434400" cy="1008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85A4134-866D-4143-AC1E-8A2FFDB49855}"/>
                </a:ext>
              </a:extLst>
            </p:cNvPr>
            <p:cNvCxnSpPr/>
            <p:nvPr userDrawn="1"/>
          </p:nvCxnSpPr>
          <p:spPr>
            <a:xfrm>
              <a:off x="0" y="3290538"/>
              <a:ext cx="3384000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BBC5D9C-B8FB-455B-9398-36DB21F2765E}"/>
                </a:ext>
              </a:extLst>
            </p:cNvPr>
            <p:cNvSpPr/>
            <p:nvPr userDrawn="1"/>
          </p:nvSpPr>
          <p:spPr>
            <a:xfrm>
              <a:off x="3333600" y="3240138"/>
              <a:ext cx="100800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72225750-E4CE-4A81-A0C3-4023030D637E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819C324-07DF-49DB-A08C-0E6155CE3041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75A34025-44F2-4A09-8629-F1794E9D35AF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15854A2-EAE9-4B2A-84CF-5A4BD753863A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4C9D5785-B116-4BE7-AC26-5CD6481FFA6A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815720" y="3392200"/>
            <a:ext cx="5009495" cy="2210173"/>
          </a:xfrm>
        </p:spPr>
        <p:txBody>
          <a:bodyPr lIns="0" tIns="0" rIns="0" bIns="0">
            <a:normAutofit/>
          </a:bodyPr>
          <a:lstStyle>
            <a:lvl1pPr marL="216000" indent="-2160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Picture Placeholder 7">
            <a:extLst>
              <a:ext uri="{FF2B5EF4-FFF2-40B4-BE49-F238E27FC236}">
                <a16:creationId xmlns:a16="http://schemas.microsoft.com/office/drawing/2014/main" id="{278C2B8F-0B29-449C-AFFD-42BB56FA159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08356" y="-20834"/>
            <a:ext cx="5245444" cy="5385816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744091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E90E16-AEC5-4F82-85B0-DDEA26AA93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27370" y="0"/>
            <a:ext cx="5464629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D40C7A-92CE-46D6-B056-C75D73663328}"/>
              </a:ext>
            </a:extLst>
          </p:cNvPr>
          <p:cNvSpPr/>
          <p:nvPr userDrawn="1"/>
        </p:nvSpPr>
        <p:spPr>
          <a:xfrm>
            <a:off x="609600" y="391887"/>
            <a:ext cx="7075714" cy="5878284"/>
          </a:xfrm>
          <a:prstGeom prst="rect">
            <a:avLst/>
          </a:prstGeom>
          <a:noFill/>
          <a:ln w="127000">
            <a:solidFill>
              <a:srgbClr val="2F3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A1A2116-206B-49CD-9ECC-078E4F72904C}"/>
              </a:ext>
            </a:extLst>
          </p:cNvPr>
          <p:cNvSpPr/>
          <p:nvPr userDrawn="1"/>
        </p:nvSpPr>
        <p:spPr>
          <a:xfrm>
            <a:off x="979713" y="1181214"/>
            <a:ext cx="6117771" cy="5426414"/>
          </a:xfrm>
          <a:prstGeom prst="rect">
            <a:avLst/>
          </a:prstGeom>
          <a:gradFill>
            <a:gsLst>
              <a:gs pos="0">
                <a:srgbClr val="038B30">
                  <a:alpha val="70000"/>
                </a:srgbClr>
              </a:gs>
              <a:gs pos="100000">
                <a:srgbClr val="C0F400">
                  <a:alpha val="70000"/>
                </a:srgbClr>
              </a:gs>
              <a:gs pos="50000">
                <a:srgbClr val="05EE55">
                  <a:alpha val="7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+</a:t>
            </a:r>
          </a:p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69E75A6-06C5-49D0-9164-3098CE0E53D8}"/>
              </a:ext>
            </a:extLst>
          </p:cNvPr>
          <p:cNvSpPr/>
          <p:nvPr userDrawn="1"/>
        </p:nvSpPr>
        <p:spPr>
          <a:xfrm>
            <a:off x="957943" y="655467"/>
            <a:ext cx="5769428" cy="57017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F0F519-65FC-434F-8F2F-F778A20A8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943" y="1480457"/>
            <a:ext cx="5138057" cy="587876"/>
          </a:xfrm>
        </p:spPr>
        <p:txBody>
          <a:bodyPr anchor="b"/>
          <a:lstStyle>
            <a:lvl1pPr>
              <a:defRPr sz="3200" b="1">
                <a:solidFill>
                  <a:srgbClr val="2F334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1E2B8D-1C12-403F-BE59-ECC565466C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57943" y="2546851"/>
            <a:ext cx="5138057" cy="3396749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600">
                <a:solidFill>
                  <a:srgbClr val="2F334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9EF0584-D46D-4C21-99D2-074ADF23E01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79714" y="2095547"/>
            <a:ext cx="4958100" cy="365125"/>
          </a:xfrm>
        </p:spPr>
        <p:txBody>
          <a:bodyPr>
            <a:noAutofit/>
          </a:bodyPr>
          <a:lstStyle>
            <a:lvl1pPr marL="0" indent="0">
              <a:buNone/>
              <a:defRPr sz="2000" spc="600">
                <a:solidFill>
                  <a:srgbClr val="2F334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AFC205-B079-430E-B82F-CBF6F56DE09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82B84E2-AAE4-4BC1-8C01-AF4ABADD6ED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151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126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009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683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228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725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15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62072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18956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10/8/2024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3057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7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tsn.org/trauma-informed-care" TargetMode="External"/><Relationship Id="rId2" Type="http://schemas.openxmlformats.org/officeDocument/2006/relationships/hyperlink" Target="https://www.traumainformedcare.chcs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youtube.com/@PhoenixTraumaCenter" TargetMode="External"/><Relationship Id="rId4" Type="http://schemas.openxmlformats.org/officeDocument/2006/relationships/hyperlink" Target="https://www.ctipp.org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3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hyperlink" Target="mailto:Scott@PhoenixTraumaCenter.com" TargetMode="Externa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5.jpeg"/><Relationship Id="rId5" Type="http://schemas.openxmlformats.org/officeDocument/2006/relationships/image" Target="../media/image24.jp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roqol.org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4F7FD-1BC1-4C82-86AA-CC7BA34F9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069" y="1281954"/>
            <a:ext cx="11768959" cy="3131459"/>
          </a:xfr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n-US" sz="5400" b="1" dirty="0">
                <a:solidFill>
                  <a:srgbClr val="005696"/>
                </a:solidFill>
              </a:rPr>
              <a:t>Growth from Vicarious Trauma through </a:t>
            </a:r>
            <a:br>
              <a:rPr lang="en-US" sz="5400" b="1" dirty="0">
                <a:solidFill>
                  <a:srgbClr val="005696"/>
                </a:solidFill>
              </a:rPr>
            </a:br>
            <a:r>
              <a:rPr lang="en-US" sz="54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Trauma-Informed Care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83A035-0838-42F9-A30B-C9202574E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4688542"/>
            <a:ext cx="11029615" cy="189432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Delaware County Criminal Justice Advisory Board Symposium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400" b="1" cap="none" dirty="0">
                <a:solidFill>
                  <a:schemeClr val="accent1">
                    <a:lumMod val="75000"/>
                  </a:schemeClr>
                </a:solidFill>
              </a:rPr>
              <a:t>Triumph Over Trauma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400" b="1" cap="none" dirty="0">
                <a:solidFill>
                  <a:schemeClr val="accent1">
                    <a:lumMod val="75000"/>
                  </a:schemeClr>
                </a:solidFill>
              </a:rPr>
              <a:t>Friday October 11</a:t>
            </a:r>
            <a:r>
              <a:rPr lang="en-US" sz="2400" b="1" cap="none" baseline="30000" dirty="0">
                <a:solidFill>
                  <a:schemeClr val="accent1">
                    <a:lumMod val="75000"/>
                  </a:schemeClr>
                </a:solidFill>
              </a:rPr>
              <a:t>th</a:t>
            </a:r>
            <a:r>
              <a:rPr lang="en-US" sz="2400" b="1" cap="none" dirty="0">
                <a:solidFill>
                  <a:schemeClr val="accent1">
                    <a:lumMod val="75000"/>
                  </a:schemeClr>
                </a:solidFill>
              </a:rPr>
              <a:t>, 2024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400" b="1" cap="none" dirty="0">
                <a:solidFill>
                  <a:schemeClr val="accent1">
                    <a:lumMod val="75000"/>
                  </a:schemeClr>
                </a:solidFill>
              </a:rPr>
              <a:t>Dr. Scott </a:t>
            </a:r>
            <a:r>
              <a:rPr lang="en-US" sz="2400" b="1" cap="none" dirty="0" err="1">
                <a:solidFill>
                  <a:schemeClr val="accent1">
                    <a:lumMod val="75000"/>
                  </a:schemeClr>
                </a:solidFill>
              </a:rPr>
              <a:t>Giacomucci</a:t>
            </a:r>
            <a:r>
              <a:rPr lang="en-US" sz="2000" b="1" cap="none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1600" b="1" cap="none" dirty="0">
                <a:solidFill>
                  <a:schemeClr val="accent1">
                    <a:lumMod val="75000"/>
                  </a:schemeClr>
                </a:solidFill>
              </a:rPr>
              <a:t>DSW, LCSW, BCD, CGP, FAAETS, TEP</a:t>
            </a:r>
          </a:p>
        </p:txBody>
      </p:sp>
      <p:pic>
        <p:nvPicPr>
          <p:cNvPr id="9" name="Picture 8" descr="A blue and white logo&#10;&#10;Description automatically generated">
            <a:extLst>
              <a:ext uri="{FF2B5EF4-FFF2-40B4-BE49-F238E27FC236}">
                <a16:creationId xmlns:a16="http://schemas.microsoft.com/office/drawing/2014/main" id="{5E753A19-6C2E-6509-4423-5AB14E0288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0126" y="5476029"/>
            <a:ext cx="3617165" cy="95854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C5A7A86-E745-4CDA-D39F-A6E35EF2D215}"/>
              </a:ext>
            </a:extLst>
          </p:cNvPr>
          <p:cNvSpPr txBox="1">
            <a:spLocks/>
          </p:cNvSpPr>
          <p:nvPr/>
        </p:nvSpPr>
        <p:spPr>
          <a:xfrm>
            <a:off x="4230752" y="3049431"/>
            <a:ext cx="7487792" cy="282858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b="1" dirty="0"/>
          </a:p>
        </p:txBody>
      </p:sp>
      <p:sp>
        <p:nvSpPr>
          <p:cNvPr id="5" name="Footer Placeholder 6">
            <a:extLst>
              <a:ext uri="{FF2B5EF4-FFF2-40B4-BE49-F238E27FC236}">
                <a16:creationId xmlns:a16="http://schemas.microsoft.com/office/drawing/2014/main" id="{C225CB2E-1C63-3E45-E920-3B2572F45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4708" y="6492875"/>
            <a:ext cx="5317435" cy="365125"/>
          </a:xfrm>
        </p:spPr>
        <p:txBody>
          <a:bodyPr/>
          <a:lstStyle/>
          <a:p>
            <a:r>
              <a:rPr lang="en-US" sz="900" dirty="0"/>
              <a:t>© 2023 Phoenix Center for Experiential Trauma Therapy, LLC.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34936499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65AC3-D536-1278-192B-5AF089CF1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756530"/>
          </a:xfrm>
        </p:spPr>
        <p:txBody>
          <a:bodyPr/>
          <a:lstStyle/>
          <a:p>
            <a:pPr algn="ctr"/>
            <a:r>
              <a:rPr lang="en-US" dirty="0"/>
              <a:t>Who is Responsible for Burnout and Mental Health?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EE7D534-CAF7-C402-0F17-583624F19C9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132114" y="2090057"/>
          <a:ext cx="9927772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117280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FA48A-0905-4C9D-BA18-DA1C21892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496" y="520051"/>
            <a:ext cx="11312470" cy="1076274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Vicarious Post-Traumatic Growth (PTG)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36AC51-9548-4B79-A221-AFAD1775A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181" y="1728060"/>
            <a:ext cx="10926304" cy="1495587"/>
          </a:xfrm>
        </p:spPr>
        <p:txBody>
          <a:bodyPr>
            <a:normAutofit/>
          </a:bodyPr>
          <a:lstStyle/>
          <a:p>
            <a:r>
              <a:rPr lang="en-US" sz="2400" dirty="0"/>
              <a:t>Vicarious PTG is when the professional grows as a result of vicarious trauma  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A28E0F13-720E-4B1D-A3C5-416B07846F9D}"/>
              </a:ext>
            </a:extLst>
          </p:cNvPr>
          <p:cNvGraphicFramePr/>
          <p:nvPr/>
        </p:nvGraphicFramePr>
        <p:xfrm>
          <a:off x="838200" y="3118338"/>
          <a:ext cx="10515600" cy="3386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901942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82833-BD20-42C0-B9F6-4A6746150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72998"/>
            <a:ext cx="12192001" cy="790079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Vicarious Post-Traumatic Growth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51D4E41-E1D4-CFBD-5B87-0B33DEE30BB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3293" y="2026764"/>
          <a:ext cx="11510108" cy="4440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021784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4CDBF-DF6F-4D13-B893-DAD2E76C5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767" y="188577"/>
            <a:ext cx="8642465" cy="1370605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4 R’s of Trauma-informed Care</a:t>
            </a: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AE496750-350E-441F-BFA3-F9E4008530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0229625"/>
              </p:ext>
            </p:extLst>
          </p:nvPr>
        </p:nvGraphicFramePr>
        <p:xfrm>
          <a:off x="417250" y="1898660"/>
          <a:ext cx="11345663" cy="44819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306286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4CDBF-DF6F-4D13-B893-DAD2E76C5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883" y="188577"/>
            <a:ext cx="11301274" cy="1462670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Trauma-Informed Principles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A528847-6921-4A24-B519-29C45FF604A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6890" y="1802167"/>
            <a:ext cx="8273987" cy="5055833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DDA678-57B4-6040-7E95-D7127DC0F538}"/>
              </a:ext>
            </a:extLst>
          </p:cNvPr>
          <p:cNvSpPr txBox="1"/>
          <p:nvPr/>
        </p:nvSpPr>
        <p:spPr>
          <a:xfrm>
            <a:off x="8420878" y="3729918"/>
            <a:ext cx="34275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en-US" i="1" dirty="0"/>
            </a:br>
            <a:r>
              <a:rPr lang="en-US" i="1" dirty="0"/>
              <a:t>(Substance Abuse and Mental Health Service Administration, 2014)</a:t>
            </a:r>
          </a:p>
        </p:txBody>
      </p:sp>
    </p:spTree>
    <p:extLst>
      <p:ext uri="{BB962C8B-B14F-4D97-AF65-F5344CB8AC3E}">
        <p14:creationId xmlns:p14="http://schemas.microsoft.com/office/powerpoint/2010/main" val="20219772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41650-961B-4BE0-A335-E71D387AF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6600" dirty="0"/>
              <a:t>Safety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85D43F7-962E-4CC5-AA0F-622F78E5C14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0502237"/>
              </p:ext>
            </p:extLst>
          </p:nvPr>
        </p:nvGraphicFramePr>
        <p:xfrm>
          <a:off x="581192" y="1999281"/>
          <a:ext cx="11029615" cy="45255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040017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92645-C58B-4297-ACB9-D5F5D7048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/>
              <a:t>Trustworthiness &amp; Transparency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4DE1343-BBB2-46BB-87DD-572E7966903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4470246"/>
              </p:ext>
            </p:extLst>
          </p:nvPr>
        </p:nvGraphicFramePr>
        <p:xfrm>
          <a:off x="581192" y="1805354"/>
          <a:ext cx="11029615" cy="46970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4266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ECE3D-FD97-4E79-BAC5-032BAEF01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/>
              <a:t>Peer Support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71834DF-33D2-409D-A039-71362F7B0C5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9432045"/>
              </p:ext>
            </p:extLst>
          </p:nvPr>
        </p:nvGraphicFramePr>
        <p:xfrm>
          <a:off x="581192" y="1976034"/>
          <a:ext cx="11029615" cy="45410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514038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ECE3D-FD97-4E79-BAC5-032BAEF01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/>
              <a:t>Collaboration &amp; Mutuality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BBD1A8A-FC15-4BDF-84B5-9AB4678D7E4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4671649"/>
              </p:ext>
            </p:extLst>
          </p:nvPr>
        </p:nvGraphicFramePr>
        <p:xfrm>
          <a:off x="581192" y="2059619"/>
          <a:ext cx="11029615" cy="4096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241687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ECE3D-FD97-4E79-BAC5-032BAEF01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/>
              <a:t>Empowerment, Voice, &amp; Choice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32CA127-2195-4ED0-8D3E-526001719E4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8623155"/>
              </p:ext>
            </p:extLst>
          </p:nvPr>
        </p:nvGraphicFramePr>
        <p:xfrm>
          <a:off x="581192" y="1805554"/>
          <a:ext cx="11029615" cy="46959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222118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10000"/>
              </a:schemeClr>
            </a:gs>
            <a:gs pos="100000">
              <a:schemeClr val="bg2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CE8BCA1D-ACDF-4D63-9AA0-366C4F8553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E4E505-3568-23C2-C1B0-7F1A89E7D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228" y="1037967"/>
            <a:ext cx="3054091" cy="4709131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chemeClr val="accent1"/>
                </a:solidFill>
              </a:rPr>
              <a:t>Why should we consider trauma in the workplace?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DB82E3F-D9C4-42E7-AABF-D760C2F56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F145784-B126-48E6-B33B-0BEA2EBF1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6AD7FED-ECA8-4F84-9067-C1B1E9610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4DF12F2-5059-41AC-A8BD-D5E115CDC2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6851" y="723898"/>
            <a:ext cx="7498616" cy="567690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aphicFrame>
        <p:nvGraphicFramePr>
          <p:cNvPr id="24" name="Content Placeholder 2">
            <a:extLst>
              <a:ext uri="{FF2B5EF4-FFF2-40B4-BE49-F238E27FC236}">
                <a16:creationId xmlns:a16="http://schemas.microsoft.com/office/drawing/2014/main" id="{A1E88244-E35D-313C-8EB3-148BA6034C2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9802448"/>
              </p:ext>
            </p:extLst>
          </p:nvPr>
        </p:nvGraphicFramePr>
        <p:xfrm>
          <a:off x="4598438" y="816428"/>
          <a:ext cx="7012370" cy="58456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211843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ECE3D-FD97-4E79-BAC5-032BAEF01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400" dirty="0"/>
              <a:t>Cultural, Historical, &amp; Gender Issues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7041866-E365-4261-857F-0A97F7A3D83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06584814"/>
              </p:ext>
            </p:extLst>
          </p:nvPr>
        </p:nvGraphicFramePr>
        <p:xfrm>
          <a:off x="581192" y="1906292"/>
          <a:ext cx="11029615" cy="47812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30386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F404549-B4DC-481C-926C-DED3EF1C58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14406"/>
            <a:ext cx="12192000" cy="62435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E8FD5CD-351E-4B06-8B78-BD5102D00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14407"/>
            <a:ext cx="3707477" cy="56117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B1154D-77F6-47BB-A0FE-0471B4F2D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255" y="702156"/>
            <a:ext cx="3409783" cy="10138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600" dirty="0"/>
              <a:t>Trauma Informed Principles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D61B89-D509-4B88-8CD5-BE6755FF0FCD}"/>
              </a:ext>
            </a:extLst>
          </p:cNvPr>
          <p:cNvSpPr txBox="1"/>
          <p:nvPr/>
        </p:nvSpPr>
        <p:spPr>
          <a:xfrm>
            <a:off x="601255" y="1964168"/>
            <a:ext cx="3409782" cy="4036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dirty="0">
                <a:solidFill>
                  <a:schemeClr val="bg1"/>
                </a:solidFill>
              </a:rPr>
              <a:t>Which do you feel you most embody in your work?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dirty="0">
                <a:solidFill>
                  <a:schemeClr val="bg1"/>
                </a:solidFill>
              </a:rPr>
              <a:t>Which do you feel you have the most room to grow in personally?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</a:pPr>
            <a:endParaRPr lang="en-US" dirty="0">
              <a:solidFill>
                <a:schemeClr val="bg1"/>
              </a:solidFill>
            </a:endParaRP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dirty="0">
                <a:solidFill>
                  <a:schemeClr val="bg1"/>
                </a:solidFill>
              </a:rPr>
              <a:t>Which do you feel your organization has the most room to grow in?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dirty="0">
                <a:solidFill>
                  <a:schemeClr val="bg1"/>
                </a:solidFill>
              </a:rPr>
              <a:t>Which do you feel your organization most embodies as a whole?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Content Placeholder 9" descr="A picture containing text, businesscard, screenshot&#10;&#10;Description automatically generated">
            <a:extLst>
              <a:ext uri="{FF2B5EF4-FFF2-40B4-BE49-F238E27FC236}">
                <a16:creationId xmlns:a16="http://schemas.microsoft.com/office/drawing/2014/main" id="{529C00EE-CA86-4B33-90BD-E4DE3FAD16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91522" y="1403134"/>
            <a:ext cx="6489819" cy="407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0439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373F125-DEF3-41D6-9918-AB21A2ACC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E9F226-EB6E-48C9-ADDA-636DE4BF4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581" y="485678"/>
            <a:ext cx="4174743" cy="58887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680E84-4121-F068-76EF-300DC7FF2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157" y="1113764"/>
            <a:ext cx="3269749" cy="4624327"/>
          </a:xfrm>
        </p:spPr>
        <p:txBody>
          <a:bodyPr anchor="ctr"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Resources for Trauma-informed care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38083E-0588-5DCD-6ED4-7169A79D1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905" y="485678"/>
            <a:ext cx="6108179" cy="5888772"/>
          </a:xfrm>
        </p:spPr>
        <p:txBody>
          <a:bodyPr anchor="ctr">
            <a:normAutofit/>
          </a:bodyPr>
          <a:lstStyle/>
          <a:p>
            <a:r>
              <a:rPr lang="en-US" sz="2000" dirty="0"/>
              <a:t>SAMHSA has multiple free publications/books and a resource center</a:t>
            </a:r>
          </a:p>
          <a:p>
            <a:pPr lvl="1"/>
            <a:r>
              <a:rPr lang="en-US" sz="1800" dirty="0"/>
              <a:t>SAMHSA's Concept of Trauma and Guidance for a Trauma-Informed Approach</a:t>
            </a:r>
          </a:p>
          <a:p>
            <a:pPr lvl="1"/>
            <a:r>
              <a:rPr lang="en-US" sz="1800" dirty="0"/>
              <a:t>TIP 57: Trauma-Informed Care in Behavioral Health Services</a:t>
            </a:r>
          </a:p>
          <a:p>
            <a:r>
              <a:rPr lang="en-US" sz="2000" dirty="0"/>
              <a:t>Trauma-Informed Care Implementation Resource Center - </a:t>
            </a:r>
            <a:r>
              <a:rPr lang="en-US" sz="2000" dirty="0">
                <a:hlinkClick r:id="rId2"/>
              </a:rPr>
              <a:t>https://www.traumainformedcare.chcs.org/</a:t>
            </a:r>
            <a:r>
              <a:rPr lang="en-US" sz="2000" dirty="0"/>
              <a:t> </a:t>
            </a:r>
          </a:p>
          <a:p>
            <a:r>
              <a:rPr lang="en-US" sz="2000" dirty="0"/>
              <a:t>National Child Traumatic Stress Network - </a:t>
            </a:r>
            <a:r>
              <a:rPr lang="en-US" sz="2000" dirty="0">
                <a:hlinkClick r:id="rId3"/>
              </a:rPr>
              <a:t>https://www.nctsn.org/trauma-informed-care</a:t>
            </a:r>
            <a:r>
              <a:rPr lang="en-US" sz="2000" dirty="0"/>
              <a:t> </a:t>
            </a:r>
          </a:p>
          <a:p>
            <a:r>
              <a:rPr lang="en-US" sz="2000" dirty="0"/>
              <a:t>Campaign for Trauma Informed Policy and Practice - </a:t>
            </a:r>
            <a:r>
              <a:rPr lang="en-US" sz="2000" dirty="0">
                <a:hlinkClick r:id="rId4"/>
              </a:rPr>
              <a:t>https://www.ctipp.org/</a:t>
            </a:r>
            <a:r>
              <a:rPr lang="en-US" sz="2000" dirty="0"/>
              <a:t> </a:t>
            </a:r>
          </a:p>
          <a:p>
            <a:r>
              <a:rPr lang="en-US" sz="2000" dirty="0"/>
              <a:t>Free YouTube videos on TIC – </a:t>
            </a:r>
            <a:r>
              <a:rPr lang="en-US" sz="2000" dirty="0">
                <a:hlinkClick r:id="rId5"/>
              </a:rPr>
              <a:t>www.youtube.com/@PhoenixTraumaCenter</a:t>
            </a: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957608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A8E9C91B-7EAD-4562-AB0E-DFB9663AE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1497DE5-0939-4D1D-9350-0C5E1B209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CCC70ED-6C63-4537-B7EB-51990D6C0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76E24C1-2968-40DC-A36E-F6B85F0F0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05B42CE-4873-47DE-942B-6B9E2279BDFC}"/>
              </a:ext>
            </a:extLst>
          </p:cNvPr>
          <p:cNvSpPr>
            <a:spLocks/>
          </p:cNvSpPr>
          <p:nvPr/>
        </p:nvSpPr>
        <p:spPr>
          <a:xfrm>
            <a:off x="1036320" y="2204720"/>
            <a:ext cx="10119360" cy="30489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023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F0502020204030204"/>
                <a:ea typeface="+mn-ea"/>
                <a:cs typeface="+mn-cs"/>
              </a:rPr>
              <a:t>FREE Webinar Series</a:t>
            </a:r>
          </a:p>
          <a:p>
            <a:pPr marL="0" marR="0" lvl="0" indent="0" algn="l" defTabSz="4023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  <a:p>
            <a:pPr marL="0" marR="0" lvl="0" indent="0" algn="l" defTabSz="65178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43"/>
              </a:spcAft>
              <a:buClr>
                <a:srgbClr val="EC701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2F334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Oct 16</a:t>
            </a:r>
            <a:r>
              <a:rPr kumimoji="0" lang="en-US" sz="2600" b="1" i="0" u="none" strike="noStrike" kern="1200" cap="none" spc="0" normalizeH="0" baseline="30000" noProof="0" dirty="0">
                <a:ln>
                  <a:noFill/>
                </a:ln>
                <a:solidFill>
                  <a:srgbClr val="2F334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2F334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2F334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|  Immigrant and Refugee Mental Health</a:t>
            </a:r>
          </a:p>
          <a:p>
            <a:pPr defTabSz="651784">
              <a:lnSpc>
                <a:spcPct val="110000"/>
              </a:lnSpc>
              <a:spcAft>
                <a:spcPts val="143"/>
              </a:spcAft>
              <a:buClr>
                <a:srgbClr val="EC7016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600" b="1" dirty="0">
                <a:solidFill>
                  <a:srgbClr val="2F3342"/>
                </a:solidFill>
                <a:latin typeface="Gill Sans MT" panose="020B0502020104020203"/>
              </a:rPr>
              <a:t>Nov 20</a:t>
            </a:r>
            <a:r>
              <a:rPr lang="en-US" sz="2600" b="1" baseline="30000" dirty="0">
                <a:solidFill>
                  <a:srgbClr val="2F3342"/>
                </a:solidFill>
                <a:latin typeface="Gill Sans MT" panose="020B0502020104020203"/>
              </a:rPr>
              <a:t>th</a:t>
            </a:r>
            <a:r>
              <a:rPr lang="en-US" sz="2600" b="1" dirty="0">
                <a:solidFill>
                  <a:srgbClr val="2F3342"/>
                </a:solidFill>
                <a:latin typeface="Gill Sans MT" panose="020B0502020104020203"/>
              </a:rPr>
              <a:t>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2F334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|  Working with Caregivers</a:t>
            </a:r>
          </a:p>
          <a:p>
            <a:pPr lvl="0" defTabSz="651784">
              <a:lnSpc>
                <a:spcPct val="110000"/>
              </a:lnSpc>
              <a:spcAft>
                <a:spcPts val="143"/>
              </a:spcAft>
              <a:buClr>
                <a:srgbClr val="EC7016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600" b="1" dirty="0">
                <a:solidFill>
                  <a:srgbClr val="2F3342"/>
                </a:solidFill>
                <a:latin typeface="Gill Sans MT" panose="020B0502020104020203"/>
              </a:rPr>
              <a:t>Dec 18</a:t>
            </a:r>
            <a:r>
              <a:rPr lang="en-US" sz="2600" b="1" baseline="30000" dirty="0">
                <a:solidFill>
                  <a:srgbClr val="2F3342"/>
                </a:solidFill>
                <a:latin typeface="Gill Sans MT" panose="020B0502020104020203"/>
              </a:rPr>
              <a:t>th</a:t>
            </a:r>
            <a:r>
              <a:rPr lang="en-US" sz="2600" b="1" dirty="0">
                <a:solidFill>
                  <a:srgbClr val="2F3342"/>
                </a:solidFill>
                <a:latin typeface="Gill Sans MT" panose="020B0502020104020203"/>
              </a:rPr>
              <a:t> </a:t>
            </a:r>
            <a:r>
              <a:rPr lang="en-US" sz="2600" dirty="0">
                <a:solidFill>
                  <a:srgbClr val="2F3342"/>
                </a:solidFill>
                <a:latin typeface="Gill Sans MT" panose="020B0502020104020203"/>
              </a:rPr>
              <a:t>|  </a:t>
            </a:r>
            <a:r>
              <a:rPr lang="en-US" sz="2600" dirty="0">
                <a:solidFill>
                  <a:prstClr val="black"/>
                </a:solidFill>
                <a:latin typeface="Gill Sans MT" panose="020B0502020104020203"/>
              </a:rPr>
              <a:t>From Trauma to Transformation: Supporting Transgender Clients During Their Transition</a:t>
            </a:r>
            <a:endParaRPr lang="en-US" sz="2600" dirty="0">
              <a:solidFill>
                <a:srgbClr val="2F3342"/>
              </a:solidFill>
              <a:latin typeface="Gill Sans MT" panose="020B0502020104020203"/>
            </a:endParaRPr>
          </a:p>
          <a:p>
            <a:pPr lvl="0" defTabSz="651784">
              <a:lnSpc>
                <a:spcPct val="110000"/>
              </a:lnSpc>
              <a:spcAft>
                <a:spcPts val="143"/>
              </a:spcAft>
              <a:buClr>
                <a:srgbClr val="EC7016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2F3342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65178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43"/>
              </a:spcAft>
              <a:buClr>
                <a:srgbClr val="EC7016"/>
              </a:buClr>
              <a:buSzPct val="100000"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*Every 3</a:t>
            </a:r>
            <a:r>
              <a:rPr kumimoji="0" lang="en-US" sz="18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rd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Wednesday of each month at 12pm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F3342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74066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62"/>
              </a:spcAft>
              <a:buClr>
                <a:srgbClr val="EC701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4839BF-AEAA-45CC-B198-2389CAB356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2971" b="34914"/>
          <a:stretch/>
        </p:blipFill>
        <p:spPr>
          <a:xfrm>
            <a:off x="5017253" y="5710845"/>
            <a:ext cx="2157491" cy="612370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0A99AF06-907F-4401-B86A-4E11B103A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7413" y="524845"/>
            <a:ext cx="5137172" cy="144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8091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05B42CE-4873-47DE-942B-6B9E2279BDFC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81643" y="1540933"/>
            <a:ext cx="6196951" cy="4726682"/>
          </a:xfrm>
        </p:spPr>
        <p:txBody>
          <a:bodyPr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lang="en-US" sz="1800" b="1" spc="0" dirty="0"/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800" b="1" spc="0" dirty="0"/>
              <a:t>Scott Giacomucci, </a:t>
            </a:r>
            <a:r>
              <a:rPr lang="en-US" sz="1400" b="1" spc="0" dirty="0"/>
              <a:t>DSW, LCSW, BCD, CGP, FAAETS, TEP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800" spc="0" dirty="0">
                <a:hlinkClick r:id="rId2"/>
              </a:rPr>
              <a:t>Scott@PhoenixTraumaCenter.com</a:t>
            </a:r>
            <a:endParaRPr lang="en-US" sz="1800" spc="0" dirty="0"/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800" spc="0" dirty="0"/>
              <a:t>Philadelphia Area, USA</a:t>
            </a:r>
          </a:p>
          <a:p>
            <a:pPr>
              <a:spcBef>
                <a:spcPts val="0"/>
              </a:spcBef>
            </a:pPr>
            <a:endParaRPr lang="en-US" sz="900" spc="0" dirty="0"/>
          </a:p>
          <a:p>
            <a:pPr defTabSz="740664">
              <a:spcBef>
                <a:spcPts val="0"/>
              </a:spcBef>
              <a:spcAft>
                <a:spcPts val="162"/>
              </a:spcAft>
              <a:buClr>
                <a:srgbClr val="EC7016"/>
              </a:buClr>
              <a:buFont typeface="Arial" panose="020B0604020202020204" pitchFamily="34" charset="0"/>
              <a:buChar char="•"/>
              <a:defRPr/>
            </a:pPr>
            <a:r>
              <a:rPr lang="en-US" sz="1800" b="1" spc="0" dirty="0">
                <a:latin typeface="Gill Sans MT" panose="020B0502020104020203"/>
              </a:rPr>
              <a:t>Oct 19</a:t>
            </a:r>
            <a:r>
              <a:rPr lang="en-US" sz="1800" b="1" spc="0" baseline="30000" dirty="0">
                <a:latin typeface="Gill Sans MT" panose="020B0502020104020203"/>
              </a:rPr>
              <a:t>th</a:t>
            </a:r>
            <a:r>
              <a:rPr lang="en-US" sz="1800" b="1" spc="0" dirty="0">
                <a:latin typeface="Gill Sans MT" panose="020B0502020104020203"/>
              </a:rPr>
              <a:t> </a:t>
            </a:r>
            <a:r>
              <a:rPr lang="en-US" sz="1800" spc="0" dirty="0">
                <a:latin typeface="Gill Sans MT" panose="020B0502020104020203"/>
              </a:rPr>
              <a:t>|  Intro to IFS: Helping Hardworking Protector Parts</a:t>
            </a:r>
          </a:p>
          <a:p>
            <a:pPr defTabSz="740664">
              <a:spcBef>
                <a:spcPts val="0"/>
              </a:spcBef>
              <a:spcAft>
                <a:spcPts val="162"/>
              </a:spcAft>
              <a:buClr>
                <a:srgbClr val="EC7016"/>
              </a:buClr>
              <a:buFont typeface="Arial" panose="020B0604020202020204" pitchFamily="34" charset="0"/>
              <a:buChar char="•"/>
              <a:defRPr/>
            </a:pPr>
            <a:r>
              <a:rPr lang="en-US" sz="1800" b="1" spc="0" dirty="0">
                <a:latin typeface="Gill Sans MT" panose="020B0502020104020203"/>
              </a:rPr>
              <a:t>Dec 7</a:t>
            </a:r>
            <a:r>
              <a:rPr lang="en-US" sz="1800" b="1" spc="0" baseline="30000" dirty="0">
                <a:latin typeface="Gill Sans MT" panose="020B0502020104020203"/>
              </a:rPr>
              <a:t>th</a:t>
            </a:r>
            <a:r>
              <a:rPr lang="en-US" sz="1800" b="1" spc="0" dirty="0">
                <a:latin typeface="Gill Sans MT" panose="020B0502020104020203"/>
              </a:rPr>
              <a:t> </a:t>
            </a:r>
            <a:r>
              <a:rPr lang="en-US" sz="1800" spc="0" dirty="0">
                <a:latin typeface="Gill Sans MT" panose="020B0502020104020203"/>
              </a:rPr>
              <a:t>|  Intro to IFS: Working with Trauma and CPTSD</a:t>
            </a:r>
          </a:p>
          <a:p>
            <a:pPr defTabSz="740664">
              <a:spcBef>
                <a:spcPts val="0"/>
              </a:spcBef>
              <a:spcAft>
                <a:spcPts val="162"/>
              </a:spcAft>
              <a:buClr>
                <a:srgbClr val="EC7016"/>
              </a:buClr>
              <a:buFont typeface="Arial" panose="020B0604020202020204" pitchFamily="34" charset="0"/>
              <a:buChar char="•"/>
              <a:defRPr/>
            </a:pPr>
            <a:r>
              <a:rPr lang="en-US" sz="1800" b="1" spc="0" dirty="0">
                <a:latin typeface="Gill Sans MT" panose="020B0502020104020203"/>
              </a:rPr>
              <a:t>Dec 13</a:t>
            </a:r>
            <a:r>
              <a:rPr lang="en-US" sz="1800" b="1" spc="0" baseline="30000" dirty="0">
                <a:latin typeface="Gill Sans MT" panose="020B0502020104020203"/>
              </a:rPr>
              <a:t>th</a:t>
            </a:r>
            <a:r>
              <a:rPr lang="en-US" sz="1800" b="1" spc="0" dirty="0">
                <a:latin typeface="Gill Sans MT" panose="020B0502020104020203"/>
              </a:rPr>
              <a:t> </a:t>
            </a:r>
            <a:r>
              <a:rPr lang="en-US" sz="1800" spc="0" dirty="0">
                <a:latin typeface="Gill Sans MT" panose="020B0502020104020203"/>
              </a:rPr>
              <a:t>| Hope &amp; Resilience through Psychodrama</a:t>
            </a:r>
          </a:p>
          <a:p>
            <a:pPr defTabSz="740664">
              <a:lnSpc>
                <a:spcPct val="110000"/>
              </a:lnSpc>
              <a:spcBef>
                <a:spcPts val="0"/>
              </a:spcBef>
              <a:spcAft>
                <a:spcPts val="162"/>
              </a:spcAft>
              <a:buClr>
                <a:srgbClr val="EC7016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F334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Jan 15-19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2F334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F334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F334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| Trauma-Informed Psychodrama Directing Practice</a:t>
            </a:r>
          </a:p>
          <a:p>
            <a:pPr defTabSz="740664">
              <a:spcBef>
                <a:spcPts val="0"/>
              </a:spcBef>
              <a:spcAft>
                <a:spcPts val="162"/>
              </a:spcAft>
              <a:buClr>
                <a:srgbClr val="EC7016"/>
              </a:buClr>
              <a:buFont typeface="Arial" panose="020B0604020202020204" pitchFamily="34" charset="0"/>
              <a:buChar char="•"/>
              <a:defRPr/>
            </a:pPr>
            <a:r>
              <a:rPr lang="en-US" sz="1800" b="1" spc="0" dirty="0">
                <a:latin typeface="Gill Sans MT" panose="020B0502020104020203"/>
              </a:rPr>
              <a:t>Jan 31</a:t>
            </a:r>
            <a:r>
              <a:rPr lang="en-US" sz="1800" b="1" spc="0" baseline="30000" dirty="0">
                <a:latin typeface="Gill Sans MT" panose="020B0502020104020203"/>
              </a:rPr>
              <a:t>st</a:t>
            </a:r>
            <a:r>
              <a:rPr lang="en-US" sz="1800" b="1" spc="0" dirty="0">
                <a:latin typeface="Gill Sans MT" panose="020B0502020104020203"/>
              </a:rPr>
              <a:t>  </a:t>
            </a:r>
            <a:r>
              <a:rPr lang="en-US" sz="1800" spc="0" dirty="0">
                <a:latin typeface="Gill Sans MT" panose="020B0502020104020203"/>
              </a:rPr>
              <a:t>|  Ethics, Suicide, &amp; Trauma for License Renewal</a:t>
            </a:r>
          </a:p>
          <a:p>
            <a:pPr defTabSz="740664">
              <a:spcBef>
                <a:spcPts val="0"/>
              </a:spcBef>
              <a:spcAft>
                <a:spcPts val="162"/>
              </a:spcAft>
              <a:buClr>
                <a:srgbClr val="EC7016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F334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Feb 28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2F334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F334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Mar 2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2F334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nd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F334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F334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| 1-1 Psychodrama Directing Practice </a:t>
            </a:r>
          </a:p>
          <a:p>
            <a:pPr defTabSz="740664">
              <a:spcBef>
                <a:spcPts val="0"/>
              </a:spcBef>
              <a:spcAft>
                <a:spcPts val="162"/>
              </a:spcAft>
              <a:buClr>
                <a:srgbClr val="EC7016"/>
              </a:buClr>
              <a:buFont typeface="Arial" panose="020B0604020202020204" pitchFamily="34" charset="0"/>
              <a:buChar char="•"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F3342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defTabSz="740664">
              <a:spcBef>
                <a:spcPts val="0"/>
              </a:spcBef>
              <a:spcAft>
                <a:spcPts val="162"/>
              </a:spcAft>
              <a:buClr>
                <a:srgbClr val="EC7016"/>
              </a:buClr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2F334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*offering onsite workshops at your organization</a:t>
            </a:r>
          </a:p>
          <a:p>
            <a:pPr marL="0" marR="0" lvl="0" indent="0" algn="l" defTabSz="74066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62"/>
              </a:spcAft>
              <a:buClr>
                <a:srgbClr val="EC701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lang="en-US" sz="600" spc="0" dirty="0"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4839BF-AEAA-45CC-B198-2389CAB356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2971" b="34914"/>
          <a:stretch/>
        </p:blipFill>
        <p:spPr>
          <a:xfrm>
            <a:off x="4419644" y="1004658"/>
            <a:ext cx="1889394" cy="536275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0A99AF06-907F-4401-B86A-4E11B103AB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644" y="590385"/>
            <a:ext cx="3370083" cy="950548"/>
          </a:xfrm>
          <a:prstGeom prst="rect">
            <a:avLst/>
          </a:prstGeom>
        </p:spPr>
      </p:pic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E9DF614-B95B-4B72-BAFA-762DA56A01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961" r="-2" b="502"/>
          <a:stretch/>
        </p:blipFill>
        <p:spPr>
          <a:xfrm>
            <a:off x="6676955" y="0"/>
            <a:ext cx="3563815" cy="4472510"/>
          </a:xfrm>
          <a:prstGeom prst="rect">
            <a:avLst/>
          </a:prstGeom>
          <a:noFill/>
        </p:spPr>
      </p:pic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11DB4BD0-CE6F-E825-A754-911A928006D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6"/>
          <a:srcRect t="4044" b="9168"/>
          <a:stretch/>
        </p:blipFill>
        <p:spPr>
          <a:xfrm>
            <a:off x="8547967" y="2274276"/>
            <a:ext cx="3644033" cy="4583723"/>
          </a:xfrm>
        </p:spPr>
      </p:pic>
    </p:spTree>
    <p:extLst>
      <p:ext uri="{BB962C8B-B14F-4D97-AF65-F5344CB8AC3E}">
        <p14:creationId xmlns:p14="http://schemas.microsoft.com/office/powerpoint/2010/main" val="42543971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373F125-DEF3-41D6-9918-AB21A2ACC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E9F226-EB6E-48C9-ADDA-636DE4BF4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581" y="485678"/>
            <a:ext cx="4174743" cy="58887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418FB2-C4E6-ECC3-2DA3-6DABF86AA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157" y="1113764"/>
            <a:ext cx="3269749" cy="4624327"/>
          </a:xfrm>
        </p:spPr>
        <p:txBody>
          <a:bodyPr anchor="ctr">
            <a:normAutofit/>
          </a:bodyPr>
          <a:lstStyle/>
          <a:p>
            <a:r>
              <a:rPr lang="en-US" sz="3200">
                <a:solidFill>
                  <a:srgbClr val="FFFFFF"/>
                </a:solidFill>
              </a:rPr>
              <a:t>From the U.S. Surgeon General’s Office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F4CA8-A33F-D509-3CF6-5A34BB1EFF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2945" y="485678"/>
            <a:ext cx="6920346" cy="5977468"/>
          </a:xfrm>
        </p:spPr>
        <p:txBody>
          <a:bodyPr anchor="ctr">
            <a:normAutofit lnSpcReduction="10000"/>
          </a:bodyPr>
          <a:lstStyle/>
          <a:p>
            <a:r>
              <a:rPr lang="en-US" sz="2800" dirty="0"/>
              <a:t>Information from the homepage of the U.S. Surgeon General’s Office Webpage for Workplace Well-being</a:t>
            </a:r>
          </a:p>
          <a:p>
            <a:pPr lvl="1"/>
            <a:r>
              <a:rPr lang="en-US" sz="2400" dirty="0"/>
              <a:t>Work affects both our physical and mental well-being — in good ways and bad</a:t>
            </a:r>
          </a:p>
          <a:p>
            <a:pPr lvl="1"/>
            <a:r>
              <a:rPr lang="en-US" sz="2400" dirty="0"/>
              <a:t>There is a strong connection between the well-being of workers and the health of organizations</a:t>
            </a:r>
          </a:p>
          <a:p>
            <a:pPr lvl="1"/>
            <a:r>
              <a:rPr lang="en-US" sz="2400" dirty="0"/>
              <a:t>76% of U.S. workers reported at least one symptom of a mental health condition</a:t>
            </a:r>
          </a:p>
          <a:p>
            <a:pPr lvl="1"/>
            <a:r>
              <a:rPr lang="en-US" sz="2400" dirty="0"/>
              <a:t>84% of respondents said their workplace conditions had contributed to at least one mental health challenge</a:t>
            </a:r>
          </a:p>
          <a:p>
            <a:pPr lvl="1"/>
            <a:r>
              <a:rPr lang="en-US" sz="2400" dirty="0"/>
              <a:t>81% of workers reported that they will be looking for workplaces that support mental health in the future</a:t>
            </a:r>
          </a:p>
        </p:txBody>
      </p:sp>
    </p:spTree>
    <p:extLst>
      <p:ext uri="{BB962C8B-B14F-4D97-AF65-F5344CB8AC3E}">
        <p14:creationId xmlns:p14="http://schemas.microsoft.com/office/powerpoint/2010/main" val="1694433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D327E-C9E5-94DB-FDB8-090B9F4F8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Traumatic Stress and the Workplace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6CDD7F-85A8-90A0-EDC1-A067AB674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876097"/>
            <a:ext cx="11029615" cy="4792717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Traumatic stress is characterized by the following symptom clusters:</a:t>
            </a:r>
          </a:p>
          <a:p>
            <a:pPr lvl="1"/>
            <a:r>
              <a:rPr lang="en-US" sz="2000" dirty="0"/>
              <a:t>Intrusions and reexperiencing</a:t>
            </a:r>
          </a:p>
          <a:p>
            <a:pPr lvl="1"/>
            <a:r>
              <a:rPr lang="en-US" sz="2000" dirty="0"/>
              <a:t>Arousal and reactivity </a:t>
            </a:r>
          </a:p>
          <a:p>
            <a:pPr lvl="1"/>
            <a:r>
              <a:rPr lang="en-US" sz="2000" dirty="0"/>
              <a:t>Avoidance and dissociation</a:t>
            </a:r>
          </a:p>
          <a:p>
            <a:pPr lvl="1"/>
            <a:r>
              <a:rPr lang="en-US" sz="2000" dirty="0"/>
              <a:t>Negative moods and beliefs</a:t>
            </a:r>
          </a:p>
          <a:p>
            <a:pPr lvl="1"/>
            <a:r>
              <a:rPr lang="en-US" sz="2000" dirty="0"/>
              <a:t>Difficulties with emotions, relationships, and sense of self</a:t>
            </a:r>
          </a:p>
          <a:p>
            <a:endParaRPr lang="en-US" sz="2400" dirty="0"/>
          </a:p>
          <a:p>
            <a:r>
              <a:rPr lang="en-US" sz="2400" dirty="0"/>
              <a:t>Trauma symptoms that have a big impact in workplaces:</a:t>
            </a:r>
          </a:p>
          <a:p>
            <a:pPr lvl="1"/>
            <a:r>
              <a:rPr lang="en-US" sz="2000" dirty="0"/>
              <a:t>Forgetfulness, memory problems, irritability, concentration issues, hyperarousal in relationships/groups, feelings of worthlessness, low self-esteem, dissociation, and tendencies to reenact unhealthy relationships</a:t>
            </a:r>
          </a:p>
          <a:p>
            <a:pPr lvl="1"/>
            <a:r>
              <a:rPr lang="en-US" sz="2000" dirty="0"/>
              <a:t>Can lead to decreased productivity, a drop in performance, and/or more frequent work absences</a:t>
            </a:r>
          </a:p>
          <a:p>
            <a:pPr lvl="1"/>
            <a:r>
              <a:rPr lang="en-US" sz="2000" dirty="0"/>
              <a:t>Often fuels burnout and other problems</a:t>
            </a:r>
          </a:p>
        </p:txBody>
      </p:sp>
    </p:spTree>
    <p:extLst>
      <p:ext uri="{BB962C8B-B14F-4D97-AF65-F5344CB8AC3E}">
        <p14:creationId xmlns:p14="http://schemas.microsoft.com/office/powerpoint/2010/main" val="2231017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9C1E6-D176-487A-BF5C-F1C2C2D9B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949" y="702156"/>
            <a:ext cx="11275017" cy="909668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/>
              <a:t>Vicarious trauma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38551-77C3-591F-B6AC-C5F511474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836615"/>
            <a:ext cx="11029615" cy="4942876"/>
          </a:xfrm>
        </p:spPr>
        <p:txBody>
          <a:bodyPr>
            <a:normAutofit/>
          </a:bodyPr>
          <a:lstStyle/>
          <a:p>
            <a:r>
              <a:rPr lang="en-US" sz="2400" dirty="0"/>
              <a:t>Vicarious trauma is especially common for anyone working with trauma survivors and likely something that we all will experience at some point in our careers</a:t>
            </a:r>
          </a:p>
          <a:p>
            <a:r>
              <a:rPr lang="en-US" sz="2400" dirty="0"/>
              <a:t>‘Vicarious Trauma’ and ‘secondary traumatic stress’ are often used interchangeably </a:t>
            </a:r>
          </a:p>
          <a:p>
            <a:r>
              <a:rPr lang="en-US" sz="2400" dirty="0"/>
              <a:t>The 2013 DSM update to the PTSD diagnosis added “experiencing repeated or extreme indirect exposure to aversive details” of trauma (including through one’s job) as a qualifier for PTSD</a:t>
            </a:r>
          </a:p>
          <a:p>
            <a:endParaRPr lang="en-US" sz="2400" dirty="0"/>
          </a:p>
          <a:p>
            <a:r>
              <a:rPr lang="en-US" sz="2400" dirty="0"/>
              <a:t>Vicarious trauma is not only experienced due to working with trauma survivors, but also from toxic workplaces</a:t>
            </a:r>
          </a:p>
          <a:p>
            <a:r>
              <a:rPr lang="en-US" sz="2400" dirty="0"/>
              <a:t>Burnout and secondary traumatic stress levels have been at their highest points for most healthcare workers in the aftermath of the covid-19 pandemic</a:t>
            </a:r>
          </a:p>
        </p:txBody>
      </p:sp>
    </p:spTree>
    <p:extLst>
      <p:ext uri="{BB962C8B-B14F-4D97-AF65-F5344CB8AC3E}">
        <p14:creationId xmlns:p14="http://schemas.microsoft.com/office/powerpoint/2010/main" val="24865305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373F125-DEF3-41D6-9918-AB21A2ACC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E9F226-EB6E-48C9-ADDA-636DE4BF4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581" y="485678"/>
            <a:ext cx="4174743" cy="58887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19C1E6-D176-487A-BF5C-F1C2C2D9B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157" y="1113764"/>
            <a:ext cx="3269749" cy="4624327"/>
          </a:xfrm>
        </p:spPr>
        <p:txBody>
          <a:bodyPr anchor="ctr">
            <a:normAutofit/>
          </a:bodyPr>
          <a:lstStyle/>
          <a:p>
            <a:r>
              <a:rPr lang="en-US" sz="3200" b="1">
                <a:solidFill>
                  <a:srgbClr val="FFFFFF"/>
                </a:solidFill>
              </a:rPr>
              <a:t>secondary traumatic stress Rates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38551-77C3-591F-B6AC-C5F511474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3336" y="485678"/>
            <a:ext cx="6828083" cy="5888772"/>
          </a:xfrm>
        </p:spPr>
        <p:txBody>
          <a:bodyPr anchor="ctr">
            <a:normAutofit lnSpcReduction="10000"/>
          </a:bodyPr>
          <a:lstStyle/>
          <a:p>
            <a:r>
              <a:rPr lang="en-US" sz="2800" dirty="0"/>
              <a:t>70% of social workers reported at least one symptom of STS while 42% indicated that they suffer from STS</a:t>
            </a:r>
          </a:p>
          <a:p>
            <a:r>
              <a:rPr lang="en-US" sz="2800" dirty="0"/>
              <a:t>Studies with police officers demonstrate 0-44% prevalence of PTSD based on work-related trauma incidents. </a:t>
            </a:r>
          </a:p>
          <a:p>
            <a:pPr lvl="1"/>
            <a:r>
              <a:rPr lang="en-US" sz="2400" dirty="0"/>
              <a:t>Many studies commented on factors within police departments/culture that prevent reporting of traumatic stress symptoms.</a:t>
            </a:r>
          </a:p>
          <a:p>
            <a:r>
              <a:rPr lang="en-US" sz="2800" dirty="0"/>
              <a:t>Multiple studies highlight vicarious trauma as a predictor of staff turnover and negative outcomes for staff, organizations, and clients </a:t>
            </a:r>
          </a:p>
        </p:txBody>
      </p:sp>
    </p:spTree>
    <p:extLst>
      <p:ext uri="{BB962C8B-B14F-4D97-AF65-F5344CB8AC3E}">
        <p14:creationId xmlns:p14="http://schemas.microsoft.com/office/powerpoint/2010/main" val="4200954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373F125-DEF3-41D6-9918-AB21A2ACC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E9F226-EB6E-48C9-ADDA-636DE4BF4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581" y="485678"/>
            <a:ext cx="4174743" cy="58887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4A8016-B8B0-CC16-D9AF-61E6FBF02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157" y="1113764"/>
            <a:ext cx="3269749" cy="4624327"/>
          </a:xfrm>
        </p:spPr>
        <p:txBody>
          <a:bodyPr anchor="ctr"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Burnout </a:t>
            </a:r>
            <a:br>
              <a:rPr lang="en-US" sz="3200" dirty="0">
                <a:solidFill>
                  <a:srgbClr val="FFFFFF"/>
                </a:solidFill>
              </a:rPr>
            </a:br>
            <a:r>
              <a:rPr lang="en-US" sz="3200" dirty="0">
                <a:solidFill>
                  <a:srgbClr val="FFFFFF"/>
                </a:solidFill>
              </a:rPr>
              <a:t>in the workplace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0BFC33-850F-0721-172E-0C194C1DA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0872" y="485678"/>
            <a:ext cx="6750547" cy="5888772"/>
          </a:xfrm>
        </p:spPr>
        <p:txBody>
          <a:bodyPr anchor="ctr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Burnout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a state of exhaustion resulting from overworking without proper self-care. 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emerges as forgetfulness, irritability, anxiety, overwhelm, depression, and helplessness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Burnout is often associated with work environment than with individual or client factors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2021 APA Study found  that 60% of workers across industries reported negative mental and physical impacts due to work stress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An Indeed survey found over half of all workers report feeling burnout, the majority of whom are younger staff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Deloitte’s research uncovered that 77% of workers experienced burnout in their current role - the primary source being a lack of support and recognition from leadership</a:t>
            </a:r>
            <a:endParaRPr lang="en-US" sz="24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04F5EE8-5778-C941-296B-10FA9F053F87}"/>
              </a:ext>
            </a:extLst>
          </p:cNvPr>
          <p:cNvSpPr txBox="1">
            <a:spLocks/>
          </p:cNvSpPr>
          <p:nvPr/>
        </p:nvSpPr>
        <p:spPr>
          <a:xfrm>
            <a:off x="673609" y="4021898"/>
            <a:ext cx="11029615" cy="36783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8750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6D90E-69E3-4BB6-0B05-0D4CB775E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600" dirty="0"/>
              <a:t>Addressing the emotional impacts of the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5E9025-6A24-3DF1-B07E-24440A7240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4405361"/>
          </a:xfrm>
        </p:spPr>
        <p:txBody>
          <a:bodyPr>
            <a:normAutofit/>
          </a:bodyPr>
          <a:lstStyle/>
          <a:p>
            <a:pPr marL="457200" marR="0" lvl="1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Kanno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Giddings (2017) summariz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the research findings and highlight the following strategies for effectively managing TC, VT, STS, CF, and burnout: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1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Provide ongoing and consistent supervision for staff, especially newer staff who are at higher risk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Cultivate peer support for staff within the organization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Reduce or rotate direct service hours if possible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Provide trainings and education on trauma for staff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Empower staff to address their own trauma through counseling or personal growth avenues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1" indent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“just as no [trauma] survivor can recover alone, no therapist can work with trauma alone” </a:t>
            </a:r>
            <a:br>
              <a:rPr lang="en-US" sz="2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–Judith Herman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9404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D6722-35A8-898D-428B-4282B03AD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</a:rPr>
              <a:t>PROQOL – Professional Quality of Life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5A6179-6F88-0564-4AD1-95A52485F9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7225075" cy="3678303"/>
          </a:xfrm>
        </p:spPr>
        <p:txBody>
          <a:bodyPr>
            <a:normAutofit/>
          </a:bodyPr>
          <a:lstStyle/>
          <a:p>
            <a:pPr>
              <a:buClr>
                <a:srgbClr val="ADEBFF"/>
              </a:buClr>
            </a:pPr>
            <a:r>
              <a:rPr lang="en-US" dirty="0" err="1"/>
              <a:t>ProQOL</a:t>
            </a:r>
            <a:r>
              <a:rPr lang="en-US" dirty="0"/>
              <a:t> self assessment – 30 items</a:t>
            </a:r>
          </a:p>
          <a:p>
            <a:pPr>
              <a:buClr>
                <a:srgbClr val="ADEBFF"/>
              </a:buClr>
            </a:pPr>
            <a:r>
              <a:rPr lang="en-US" dirty="0"/>
              <a:t>Measures burnout, secondary traumatic stress, and compassion satisfaction</a:t>
            </a:r>
          </a:p>
          <a:p>
            <a:pPr>
              <a:buClr>
                <a:srgbClr val="ADEBFF"/>
              </a:buClr>
            </a:pPr>
            <a:r>
              <a:rPr lang="en-US" dirty="0"/>
              <a:t>Translated into 28 languages at </a:t>
            </a:r>
            <a:r>
              <a:rPr lang="en-US" dirty="0">
                <a:hlinkClick r:id="rId3"/>
              </a:rPr>
              <a:t>https://proqol.org/</a:t>
            </a:r>
            <a:r>
              <a:rPr lang="en-US" dirty="0"/>
              <a:t> </a:t>
            </a:r>
          </a:p>
          <a:p>
            <a:pPr>
              <a:buClr>
                <a:srgbClr val="ADEBFF"/>
              </a:buClr>
            </a:pPr>
            <a:endParaRPr lang="en-US" dirty="0"/>
          </a:p>
          <a:p>
            <a:pPr>
              <a:buClr>
                <a:srgbClr val="ADEBFF"/>
              </a:buClr>
            </a:pPr>
            <a:r>
              <a:rPr lang="en-US" dirty="0"/>
              <a:t>Can be used to periodically measure staff burnout, secondary traumatic stress, and compassion fatigue</a:t>
            </a:r>
          </a:p>
          <a:p>
            <a:pPr>
              <a:buClr>
                <a:srgbClr val="ADEBFF"/>
              </a:buClr>
            </a:pPr>
            <a:r>
              <a:rPr lang="en-US" dirty="0"/>
              <a:t>FREE Provider Resilience smartphone app uses the </a:t>
            </a:r>
            <a:r>
              <a:rPr lang="en-US" dirty="0" err="1"/>
              <a:t>ProQOL</a:t>
            </a:r>
            <a:r>
              <a:rPr lang="en-US" dirty="0"/>
              <a:t> to track changes over time</a:t>
            </a:r>
          </a:p>
          <a:p>
            <a:pPr>
              <a:buClr>
                <a:srgbClr val="ADEBFF"/>
              </a:buClr>
            </a:pPr>
            <a:endParaRPr lang="en-US" dirty="0"/>
          </a:p>
        </p:txBody>
      </p:sp>
      <p:pic>
        <p:nvPicPr>
          <p:cNvPr id="5" name="Picture 4" descr="Stressed woman facing computer">
            <a:extLst>
              <a:ext uri="{FF2B5EF4-FFF2-40B4-BE49-F238E27FC236}">
                <a16:creationId xmlns:a16="http://schemas.microsoft.com/office/drawing/2014/main" id="{F071DA24-9422-9222-BAD6-0CF535E8DA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655" r="9766" b="1"/>
          <a:stretch/>
        </p:blipFill>
        <p:spPr>
          <a:xfrm>
            <a:off x="8051799" y="1871133"/>
            <a:ext cx="3683001" cy="450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44090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ppt/theme/theme2.xml><?xml version="1.0" encoding="utf-8"?>
<a:theme xmlns:a="http://schemas.openxmlformats.org/drawingml/2006/main" name="1_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3.xml><?xml version="1.0" encoding="utf-8"?>
<a:theme xmlns:a="http://schemas.openxmlformats.org/drawingml/2006/main" name="1_RetrospectVTI">
  <a:themeElements>
    <a:clrScheme name="Custom 34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C7016"/>
      </a:accent1>
      <a:accent2>
        <a:srgbClr val="F8931D"/>
      </a:accent2>
      <a:accent3>
        <a:srgbClr val="CE8D3E"/>
      </a:accent3>
      <a:accent4>
        <a:srgbClr val="E64823"/>
      </a:accent4>
      <a:accent5>
        <a:srgbClr val="FFCA08"/>
      </a:accent5>
      <a:accent6>
        <a:srgbClr val="9C6A6A"/>
      </a:accent6>
      <a:hlink>
        <a:srgbClr val="2998E3"/>
      </a:hlink>
      <a:folHlink>
        <a:srgbClr val="7F723D"/>
      </a:folHlink>
    </a:clrScheme>
    <a:fontScheme name="Retrospect">
      <a:majorFont>
        <a:latin typeface="Bookman Old Style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16CC3117020924C853B9977BF304EFF" ma:contentTypeVersion="2" ma:contentTypeDescription="Create a new document." ma:contentTypeScope="" ma:versionID="5714fbad1672805bd0f7f7c3018622c7">
  <xsd:schema xmlns:xsd="http://www.w3.org/2001/XMLSchema" xmlns:xs="http://www.w3.org/2001/XMLSchema" xmlns:p="http://schemas.microsoft.com/office/2006/metadata/properties" xmlns:ns3="faf6345a-836b-47bf-ae1a-a8abe67a5b23" targetNamespace="http://schemas.microsoft.com/office/2006/metadata/properties" ma:root="true" ma:fieldsID="e54da63f85cce412115ff3995e73b3ab" ns3:_="">
    <xsd:import namespace="faf6345a-836b-47bf-ae1a-a8abe67a5b2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f6345a-836b-47bf-ae1a-a8abe67a5b2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98E4F33-8DC0-492D-885F-5F4FAFBD9E0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BB1120D-2567-4D42-83E1-4A1C86EBE4DD}">
  <ds:schemaRefs>
    <ds:schemaRef ds:uri="http://schemas.microsoft.com/office/2006/documentManagement/types"/>
    <ds:schemaRef ds:uri="http://purl.org/dc/terms/"/>
    <ds:schemaRef ds:uri="http://www.w3.org/XML/1998/namespace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http://purl.org/dc/elements/1.1/"/>
    <ds:schemaRef ds:uri="faf6345a-836b-47bf-ae1a-a8abe67a5b23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51AAC783-468D-446E-AD25-CE1FFA25F4AF}">
  <ds:schemaRefs>
    <ds:schemaRef ds:uri="faf6345a-836b-47bf-ae1a-a8abe67a5b2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TM03457464[[fn=Dividend]]</Template>
  <TotalTime>19968</TotalTime>
  <Words>1952</Words>
  <Application>Microsoft Office PowerPoint</Application>
  <PresentationFormat>Widescreen</PresentationFormat>
  <Paragraphs>209</Paragraphs>
  <Slides>24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Arial</vt:lpstr>
      <vt:lpstr>Bookman Old Style</vt:lpstr>
      <vt:lpstr>Calibri</vt:lpstr>
      <vt:lpstr>Courier New</vt:lpstr>
      <vt:lpstr>Franklin Gothic Book</vt:lpstr>
      <vt:lpstr>Gill Sans MT</vt:lpstr>
      <vt:lpstr>Wingdings 2</vt:lpstr>
      <vt:lpstr>Dividend</vt:lpstr>
      <vt:lpstr>1_Dividend</vt:lpstr>
      <vt:lpstr>1_RetrospectVTI</vt:lpstr>
      <vt:lpstr>Growth from Vicarious Trauma through  Trauma-Informed Care</vt:lpstr>
      <vt:lpstr>Why should we consider trauma in the workplace?</vt:lpstr>
      <vt:lpstr>From the U.S. Surgeon General’s Office</vt:lpstr>
      <vt:lpstr>Traumatic Stress and the Workplace</vt:lpstr>
      <vt:lpstr>Vicarious trauma</vt:lpstr>
      <vt:lpstr>secondary traumatic stress Rates</vt:lpstr>
      <vt:lpstr>Burnout  in the workplace</vt:lpstr>
      <vt:lpstr>Addressing the emotional impacts of the work</vt:lpstr>
      <vt:lpstr>PROQOL – Professional Quality of Life</vt:lpstr>
      <vt:lpstr>Who is Responsible for Burnout and Mental Health?</vt:lpstr>
      <vt:lpstr>Vicarious Post-Traumatic Growth (PTG) </vt:lpstr>
      <vt:lpstr>Vicarious Post-Traumatic Growth</vt:lpstr>
      <vt:lpstr>4 R’s of Trauma-informed Care</vt:lpstr>
      <vt:lpstr>Trauma-Informed Principles</vt:lpstr>
      <vt:lpstr>Safety</vt:lpstr>
      <vt:lpstr>Trustworthiness &amp; Transparency</vt:lpstr>
      <vt:lpstr>Peer Support</vt:lpstr>
      <vt:lpstr>Collaboration &amp; Mutuality</vt:lpstr>
      <vt:lpstr>Empowerment, Voice, &amp; Choice</vt:lpstr>
      <vt:lpstr>Cultural, Historical, &amp; Gender Issues</vt:lpstr>
      <vt:lpstr>Trauma Informed Principles</vt:lpstr>
      <vt:lpstr>Resources for Trauma-informed care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 Giacomucci</dc:creator>
  <cp:lastModifiedBy>Scott Giacomucci</cp:lastModifiedBy>
  <cp:revision>66</cp:revision>
  <dcterms:created xsi:type="dcterms:W3CDTF">2021-06-02T16:43:08Z</dcterms:created>
  <dcterms:modified xsi:type="dcterms:W3CDTF">2024-10-08T22:28:14Z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0x010100C16CC3117020924C853B9977BF304EFF</vt:lpwstr>
  </property>
</Properties>
</file>