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60" r:id="rId4"/>
    <p:sldId id="266" r:id="rId5"/>
    <p:sldId id="275" r:id="rId6"/>
    <p:sldId id="257" r:id="rId7"/>
    <p:sldId id="262" r:id="rId8"/>
    <p:sldId id="258" r:id="rId9"/>
    <p:sldId id="263" r:id="rId10"/>
    <p:sldId id="276" r:id="rId11"/>
    <p:sldId id="261" r:id="rId12"/>
    <p:sldId id="269" r:id="rId13"/>
    <p:sldId id="274" r:id="rId14"/>
    <p:sldId id="273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03"/>
    <a:srgbClr val="183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66894-C61B-3849-BA3C-67C521688EF7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1CE780-F443-C549-9C21-637582817B9A}">
      <dgm:prSet phldrT="[Text]"/>
      <dgm:spPr/>
      <dgm:t>
        <a:bodyPr/>
        <a:lstStyle/>
        <a:p>
          <a:r>
            <a:rPr lang="en-US" dirty="0"/>
            <a:t>Children First</a:t>
          </a:r>
        </a:p>
        <a:p>
          <a:endParaRPr lang="en-US" dirty="0"/>
        </a:p>
      </dgm:t>
    </dgm:pt>
    <dgm:pt modelId="{FE71EDCB-6357-754A-BE41-4A2EE8C1F34D}" type="parTrans" cxnId="{7ACC6F73-A1F1-9A4F-8A57-BCEB79322A27}">
      <dgm:prSet/>
      <dgm:spPr/>
      <dgm:t>
        <a:bodyPr/>
        <a:lstStyle/>
        <a:p>
          <a:endParaRPr lang="en-US"/>
        </a:p>
      </dgm:t>
    </dgm:pt>
    <dgm:pt modelId="{1AD6407F-02B7-8249-8570-982DAEB59DDF}" type="sibTrans" cxnId="{7ACC6F73-A1F1-9A4F-8A57-BCEB79322A27}">
      <dgm:prSet/>
      <dgm:spPr/>
      <dgm:t>
        <a:bodyPr/>
        <a:lstStyle/>
        <a:p>
          <a:endParaRPr lang="en-US"/>
        </a:p>
      </dgm:t>
    </dgm:pt>
    <dgm:pt modelId="{6FAC31F5-5F95-E24E-B49E-54ADCA555BE5}">
      <dgm:prSet phldrT="[Text]"/>
      <dgm:spPr/>
      <dgm:t>
        <a:bodyPr/>
        <a:lstStyle/>
        <a:p>
          <a:r>
            <a:rPr lang="en-US" dirty="0"/>
            <a:t>Philly Lead Law</a:t>
          </a:r>
        </a:p>
      </dgm:t>
    </dgm:pt>
    <dgm:pt modelId="{FD18FEF8-80C0-1440-AA72-FF27A3F125F5}" type="parTrans" cxnId="{EDFA3D7D-5F76-0445-8D14-EEA8BF2EFEF6}">
      <dgm:prSet/>
      <dgm:spPr/>
      <dgm:t>
        <a:bodyPr/>
        <a:lstStyle/>
        <a:p>
          <a:endParaRPr lang="en-US"/>
        </a:p>
      </dgm:t>
    </dgm:pt>
    <dgm:pt modelId="{125F09CA-324C-6741-B054-9F5C7C388C0F}" type="sibTrans" cxnId="{EDFA3D7D-5F76-0445-8D14-EEA8BF2EFEF6}">
      <dgm:prSet/>
      <dgm:spPr/>
      <dgm:t>
        <a:bodyPr/>
        <a:lstStyle/>
        <a:p>
          <a:endParaRPr lang="en-US"/>
        </a:p>
      </dgm:t>
    </dgm:pt>
    <dgm:pt modelId="{23FB3555-DB52-6140-BC6A-812AFB9F6C2C}">
      <dgm:prSet phldrT="[Text]"/>
      <dgm:spPr/>
      <dgm:t>
        <a:bodyPr/>
        <a:lstStyle/>
        <a:p>
          <a:r>
            <a:rPr lang="en-US" dirty="0"/>
            <a:t>Collaboration with PADOH</a:t>
          </a:r>
        </a:p>
      </dgm:t>
    </dgm:pt>
    <dgm:pt modelId="{9122E4F3-0835-A643-8CDA-730A324EB918}" type="parTrans" cxnId="{9ABE24C7-C148-3247-9B14-AB8759AD8841}">
      <dgm:prSet/>
      <dgm:spPr/>
      <dgm:t>
        <a:bodyPr/>
        <a:lstStyle/>
        <a:p>
          <a:endParaRPr lang="en-US"/>
        </a:p>
      </dgm:t>
    </dgm:pt>
    <dgm:pt modelId="{1BBA8BBF-3809-A14E-96D1-2F47E6B91858}" type="sibTrans" cxnId="{9ABE24C7-C148-3247-9B14-AB8759AD8841}">
      <dgm:prSet/>
      <dgm:spPr/>
      <dgm:t>
        <a:bodyPr/>
        <a:lstStyle/>
        <a:p>
          <a:endParaRPr lang="en-US"/>
        </a:p>
      </dgm:t>
    </dgm:pt>
    <dgm:pt modelId="{A5EF62C2-4909-E841-AA60-06ED240F712B}">
      <dgm:prSet phldrT="[Text]"/>
      <dgm:spPr/>
      <dgm:t>
        <a:bodyPr/>
        <a:lstStyle/>
        <a:p>
          <a:r>
            <a:rPr lang="en-US" dirty="0"/>
            <a:t>Working on Screening, education and Lead Remediation</a:t>
          </a:r>
        </a:p>
      </dgm:t>
    </dgm:pt>
    <dgm:pt modelId="{70F656CB-2202-C04A-866A-D79A4574DD1A}" type="parTrans" cxnId="{689F2401-5499-7C46-80B3-73D9120E3AA2}">
      <dgm:prSet/>
      <dgm:spPr/>
      <dgm:t>
        <a:bodyPr/>
        <a:lstStyle/>
        <a:p>
          <a:endParaRPr lang="en-US"/>
        </a:p>
      </dgm:t>
    </dgm:pt>
    <dgm:pt modelId="{1AB047F3-B246-4146-A345-F2A9A9DA193F}" type="sibTrans" cxnId="{689F2401-5499-7C46-80B3-73D9120E3AA2}">
      <dgm:prSet/>
      <dgm:spPr/>
      <dgm:t>
        <a:bodyPr/>
        <a:lstStyle/>
        <a:p>
          <a:endParaRPr lang="en-US"/>
        </a:p>
      </dgm:t>
    </dgm:pt>
    <dgm:pt modelId="{A17C31FF-3965-BC42-8757-0F087CE19FCD}">
      <dgm:prSet phldrT="[Text]"/>
      <dgm:spPr/>
      <dgm:t>
        <a:bodyPr/>
        <a:lstStyle/>
        <a:p>
          <a:r>
            <a:rPr lang="en-US" dirty="0"/>
            <a:t>Lead Free Promise Project</a:t>
          </a:r>
        </a:p>
      </dgm:t>
    </dgm:pt>
    <dgm:pt modelId="{ED83D70F-1BFC-464D-ACA3-0E07A8A40FF4}" type="parTrans" cxnId="{E957126E-80C7-DB42-8DDB-558DF672B973}">
      <dgm:prSet/>
      <dgm:spPr/>
      <dgm:t>
        <a:bodyPr/>
        <a:lstStyle/>
        <a:p>
          <a:endParaRPr lang="en-US"/>
        </a:p>
      </dgm:t>
    </dgm:pt>
    <dgm:pt modelId="{2F99A7EC-2569-4A4D-8305-387B2A2C3847}" type="sibTrans" cxnId="{E957126E-80C7-DB42-8DDB-558DF672B973}">
      <dgm:prSet/>
      <dgm:spPr/>
      <dgm:t>
        <a:bodyPr/>
        <a:lstStyle/>
        <a:p>
          <a:endParaRPr lang="en-US"/>
        </a:p>
      </dgm:t>
    </dgm:pt>
    <dgm:pt modelId="{31EAB63B-AB85-5048-8123-0D7D5C5997E2}">
      <dgm:prSet phldrT="[Text]"/>
      <dgm:spPr/>
      <dgm:t>
        <a:bodyPr/>
        <a:lstStyle/>
        <a:p>
          <a:r>
            <a:rPr lang="en-US" dirty="0"/>
            <a:t>70 Coalition Members</a:t>
          </a:r>
        </a:p>
      </dgm:t>
    </dgm:pt>
    <dgm:pt modelId="{B3AE69DA-CB1D-A04A-92B1-C9733DB02E4C}" type="parTrans" cxnId="{2D4029D2-EEB7-E040-8472-60C8A865D133}">
      <dgm:prSet/>
      <dgm:spPr/>
      <dgm:t>
        <a:bodyPr/>
        <a:lstStyle/>
        <a:p>
          <a:endParaRPr lang="en-US"/>
        </a:p>
      </dgm:t>
    </dgm:pt>
    <dgm:pt modelId="{348C5460-88BB-3F4D-B541-E7580E5BE014}" type="sibTrans" cxnId="{2D4029D2-EEB7-E040-8472-60C8A865D133}">
      <dgm:prSet/>
      <dgm:spPr/>
      <dgm:t>
        <a:bodyPr/>
        <a:lstStyle/>
        <a:p>
          <a:endParaRPr lang="en-US"/>
        </a:p>
      </dgm:t>
    </dgm:pt>
    <dgm:pt modelId="{9B63DB70-9C14-D044-9E3E-144C52AEDF90}">
      <dgm:prSet phldrT="[Text]"/>
      <dgm:spPr/>
      <dgm:t>
        <a:bodyPr/>
        <a:lstStyle/>
        <a:p>
          <a:r>
            <a:rPr lang="en-US" dirty="0"/>
            <a:t>PA &amp; County advocacy &amp; education</a:t>
          </a:r>
        </a:p>
      </dgm:t>
    </dgm:pt>
    <dgm:pt modelId="{9B6ABF3B-A9AA-A946-8FAB-D03AC15AB751}" type="parTrans" cxnId="{CF6ACF28-2A83-6046-8725-A7511EB065D1}">
      <dgm:prSet/>
      <dgm:spPr/>
      <dgm:t>
        <a:bodyPr/>
        <a:lstStyle/>
        <a:p>
          <a:endParaRPr lang="en-US"/>
        </a:p>
      </dgm:t>
    </dgm:pt>
    <dgm:pt modelId="{1BC3DA81-4DDA-0E42-8018-4AA0EB29DE71}" type="sibTrans" cxnId="{CF6ACF28-2A83-6046-8725-A7511EB065D1}">
      <dgm:prSet/>
      <dgm:spPr/>
      <dgm:t>
        <a:bodyPr/>
        <a:lstStyle/>
        <a:p>
          <a:endParaRPr lang="en-US"/>
        </a:p>
      </dgm:t>
    </dgm:pt>
    <dgm:pt modelId="{9068B6D3-D6AE-B04E-A7F3-8D5D1755F8AF}">
      <dgm:prSet phldrT="[Text]"/>
      <dgm:spPr/>
      <dgm:t>
        <a:bodyPr/>
        <a:lstStyle/>
        <a:p>
          <a:r>
            <a:rPr lang="en-US" dirty="0"/>
            <a:t>Other local lead safe ordiances including City of Chester  </a:t>
          </a:r>
        </a:p>
      </dgm:t>
    </dgm:pt>
    <dgm:pt modelId="{742CBBD6-9122-7C41-84F5-FB00573C5048}" type="parTrans" cxnId="{89E7F869-6101-0744-A6A8-ECD596F9D7F0}">
      <dgm:prSet/>
      <dgm:spPr/>
      <dgm:t>
        <a:bodyPr/>
        <a:lstStyle/>
        <a:p>
          <a:endParaRPr lang="en-US"/>
        </a:p>
      </dgm:t>
    </dgm:pt>
    <dgm:pt modelId="{CB55B4D1-1C3A-E847-9D96-2112F0781148}" type="sibTrans" cxnId="{89E7F869-6101-0744-A6A8-ECD596F9D7F0}">
      <dgm:prSet/>
      <dgm:spPr/>
      <dgm:t>
        <a:bodyPr/>
        <a:lstStyle/>
        <a:p>
          <a:endParaRPr lang="en-US"/>
        </a:p>
      </dgm:t>
    </dgm:pt>
    <dgm:pt modelId="{A5FB9F85-01BF-3540-9DEB-B7B1075355EC}">
      <dgm:prSet phldrT="[Text]"/>
      <dgm:spPr/>
      <dgm:t>
        <a:bodyPr/>
        <a:lstStyle/>
        <a:p>
          <a:r>
            <a:rPr lang="en-US" dirty="0"/>
            <a:t>TA for counties</a:t>
          </a:r>
        </a:p>
      </dgm:t>
    </dgm:pt>
    <dgm:pt modelId="{CD2629DF-9133-ED4D-B3EA-728EB72E72CB}" type="parTrans" cxnId="{35C4DDCB-441B-6048-A1AB-4F4E3393B55F}">
      <dgm:prSet/>
      <dgm:spPr/>
      <dgm:t>
        <a:bodyPr/>
        <a:lstStyle/>
        <a:p>
          <a:endParaRPr lang="en-US"/>
        </a:p>
      </dgm:t>
    </dgm:pt>
    <dgm:pt modelId="{665BE11E-5546-434B-9222-AF0B611DE8D7}" type="sibTrans" cxnId="{35C4DDCB-441B-6048-A1AB-4F4E3393B55F}">
      <dgm:prSet/>
      <dgm:spPr/>
      <dgm:t>
        <a:bodyPr/>
        <a:lstStyle/>
        <a:p>
          <a:endParaRPr lang="en-US"/>
        </a:p>
      </dgm:t>
    </dgm:pt>
    <dgm:pt modelId="{C49F063E-AA3D-334D-88D8-5135B7D26BA5}" type="pres">
      <dgm:prSet presAssocID="{DF766894-C61B-3849-BA3C-67C521688EF7}" presName="Name0" presStyleCnt="0">
        <dgm:presLayoutVars>
          <dgm:dir/>
          <dgm:animLvl val="lvl"/>
          <dgm:resizeHandles val="exact"/>
        </dgm:presLayoutVars>
      </dgm:prSet>
      <dgm:spPr/>
    </dgm:pt>
    <dgm:pt modelId="{398044FA-BED6-5A47-A5F4-0779A1F9867A}" type="pres">
      <dgm:prSet presAssocID="{E41CE780-F443-C549-9C21-637582817B9A}" presName="composite" presStyleCnt="0"/>
      <dgm:spPr/>
    </dgm:pt>
    <dgm:pt modelId="{135DAB3B-FA04-894D-8AEF-1A27A5D76147}" type="pres">
      <dgm:prSet presAssocID="{E41CE780-F443-C549-9C21-637582817B9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A7258DB-BAC6-574B-B75B-E2963E000364}" type="pres">
      <dgm:prSet presAssocID="{E41CE780-F443-C549-9C21-637582817B9A}" presName="desTx" presStyleLbl="alignAccFollowNode1" presStyleIdx="0" presStyleCnt="3">
        <dgm:presLayoutVars>
          <dgm:bulletEnabled val="1"/>
        </dgm:presLayoutVars>
      </dgm:prSet>
      <dgm:spPr/>
    </dgm:pt>
    <dgm:pt modelId="{D33A1AB9-7386-C64C-B121-AF3A98066868}" type="pres">
      <dgm:prSet presAssocID="{1AD6407F-02B7-8249-8570-982DAEB59DDF}" presName="space" presStyleCnt="0"/>
      <dgm:spPr/>
    </dgm:pt>
    <dgm:pt modelId="{74165FFA-A599-7849-998C-FEB2BC85C36B}" type="pres">
      <dgm:prSet presAssocID="{23FB3555-DB52-6140-BC6A-812AFB9F6C2C}" presName="composite" presStyleCnt="0"/>
      <dgm:spPr/>
    </dgm:pt>
    <dgm:pt modelId="{0E1D7591-6DC0-EB43-8832-014701556709}" type="pres">
      <dgm:prSet presAssocID="{23FB3555-DB52-6140-BC6A-812AFB9F6C2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084025B-1428-4B4F-B981-235517879205}" type="pres">
      <dgm:prSet presAssocID="{23FB3555-DB52-6140-BC6A-812AFB9F6C2C}" presName="desTx" presStyleLbl="alignAccFollowNode1" presStyleIdx="1" presStyleCnt="3">
        <dgm:presLayoutVars>
          <dgm:bulletEnabled val="1"/>
        </dgm:presLayoutVars>
      </dgm:prSet>
      <dgm:spPr/>
    </dgm:pt>
    <dgm:pt modelId="{B65F4A07-3A9C-D940-96BB-3C8652357FBF}" type="pres">
      <dgm:prSet presAssocID="{1BBA8BBF-3809-A14E-96D1-2F47E6B91858}" presName="space" presStyleCnt="0"/>
      <dgm:spPr/>
    </dgm:pt>
    <dgm:pt modelId="{B9D1B853-E103-C045-A54F-D77692BB65C9}" type="pres">
      <dgm:prSet presAssocID="{A17C31FF-3965-BC42-8757-0F087CE19FCD}" presName="composite" presStyleCnt="0"/>
      <dgm:spPr/>
    </dgm:pt>
    <dgm:pt modelId="{E79E5FD0-3D6C-784F-83DC-191C74374CAF}" type="pres">
      <dgm:prSet presAssocID="{A17C31FF-3965-BC42-8757-0F087CE19FC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B563505-16F3-004E-9912-D72D9D4DD53A}" type="pres">
      <dgm:prSet presAssocID="{A17C31FF-3965-BC42-8757-0F087CE19FC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89F2401-5499-7C46-80B3-73D9120E3AA2}" srcId="{23FB3555-DB52-6140-BC6A-812AFB9F6C2C}" destId="{A5EF62C2-4909-E841-AA60-06ED240F712B}" srcOrd="0" destOrd="0" parTransId="{70F656CB-2202-C04A-866A-D79A4574DD1A}" sibTransId="{1AB047F3-B246-4146-A345-F2A9A9DA193F}"/>
    <dgm:cxn modelId="{CF6ACF28-2A83-6046-8725-A7511EB065D1}" srcId="{A17C31FF-3965-BC42-8757-0F087CE19FCD}" destId="{9B63DB70-9C14-D044-9E3E-144C52AEDF90}" srcOrd="1" destOrd="0" parTransId="{9B6ABF3B-A9AA-A946-8FAB-D03AC15AB751}" sibTransId="{1BC3DA81-4DDA-0E42-8018-4AA0EB29DE71}"/>
    <dgm:cxn modelId="{586AB333-653E-AA44-8D08-7AC64A8F7FF1}" type="presOf" srcId="{9068B6D3-D6AE-B04E-A7F3-8D5D1755F8AF}" destId="{9A7258DB-BAC6-574B-B75B-E2963E000364}" srcOrd="0" destOrd="1" presId="urn:microsoft.com/office/officeart/2005/8/layout/hList1"/>
    <dgm:cxn modelId="{0F77B335-0600-8D48-B698-6F9145C5C672}" type="presOf" srcId="{DF766894-C61B-3849-BA3C-67C521688EF7}" destId="{C49F063E-AA3D-334D-88D8-5135B7D26BA5}" srcOrd="0" destOrd="0" presId="urn:microsoft.com/office/officeart/2005/8/layout/hList1"/>
    <dgm:cxn modelId="{073D7547-495B-A947-9C7C-F0CC60485996}" type="presOf" srcId="{31EAB63B-AB85-5048-8123-0D7D5C5997E2}" destId="{4B563505-16F3-004E-9912-D72D9D4DD53A}" srcOrd="0" destOrd="0" presId="urn:microsoft.com/office/officeart/2005/8/layout/hList1"/>
    <dgm:cxn modelId="{89E7F869-6101-0744-A6A8-ECD596F9D7F0}" srcId="{E41CE780-F443-C549-9C21-637582817B9A}" destId="{9068B6D3-D6AE-B04E-A7F3-8D5D1755F8AF}" srcOrd="1" destOrd="0" parTransId="{742CBBD6-9122-7C41-84F5-FB00573C5048}" sibTransId="{CB55B4D1-1C3A-E847-9D96-2112F0781148}"/>
    <dgm:cxn modelId="{E957126E-80C7-DB42-8DDB-558DF672B973}" srcId="{DF766894-C61B-3849-BA3C-67C521688EF7}" destId="{A17C31FF-3965-BC42-8757-0F087CE19FCD}" srcOrd="2" destOrd="0" parTransId="{ED83D70F-1BFC-464D-ACA3-0E07A8A40FF4}" sibTransId="{2F99A7EC-2569-4A4D-8305-387B2A2C3847}"/>
    <dgm:cxn modelId="{AE406B73-7663-7E48-9EDB-D22E26FE8F64}" type="presOf" srcId="{6FAC31F5-5F95-E24E-B49E-54ADCA555BE5}" destId="{9A7258DB-BAC6-574B-B75B-E2963E000364}" srcOrd="0" destOrd="0" presId="urn:microsoft.com/office/officeart/2005/8/layout/hList1"/>
    <dgm:cxn modelId="{7ACC6F73-A1F1-9A4F-8A57-BCEB79322A27}" srcId="{DF766894-C61B-3849-BA3C-67C521688EF7}" destId="{E41CE780-F443-C549-9C21-637582817B9A}" srcOrd="0" destOrd="0" parTransId="{FE71EDCB-6357-754A-BE41-4A2EE8C1F34D}" sibTransId="{1AD6407F-02B7-8249-8570-982DAEB59DDF}"/>
    <dgm:cxn modelId="{EDFA3D7D-5F76-0445-8D14-EEA8BF2EFEF6}" srcId="{E41CE780-F443-C549-9C21-637582817B9A}" destId="{6FAC31F5-5F95-E24E-B49E-54ADCA555BE5}" srcOrd="0" destOrd="0" parTransId="{FD18FEF8-80C0-1440-AA72-FF27A3F125F5}" sibTransId="{125F09CA-324C-6741-B054-9F5C7C388C0F}"/>
    <dgm:cxn modelId="{D17BA486-806B-AF4D-8E70-AEF57CC5CC11}" type="presOf" srcId="{A5EF62C2-4909-E841-AA60-06ED240F712B}" destId="{A084025B-1428-4B4F-B981-235517879205}" srcOrd="0" destOrd="0" presId="urn:microsoft.com/office/officeart/2005/8/layout/hList1"/>
    <dgm:cxn modelId="{D5C9C3C3-1444-9548-BFD2-CF177F3EC4B9}" type="presOf" srcId="{E41CE780-F443-C549-9C21-637582817B9A}" destId="{135DAB3B-FA04-894D-8AEF-1A27A5D76147}" srcOrd="0" destOrd="0" presId="urn:microsoft.com/office/officeart/2005/8/layout/hList1"/>
    <dgm:cxn modelId="{9ABE24C7-C148-3247-9B14-AB8759AD8841}" srcId="{DF766894-C61B-3849-BA3C-67C521688EF7}" destId="{23FB3555-DB52-6140-BC6A-812AFB9F6C2C}" srcOrd="1" destOrd="0" parTransId="{9122E4F3-0835-A643-8CDA-730A324EB918}" sibTransId="{1BBA8BBF-3809-A14E-96D1-2F47E6B91858}"/>
    <dgm:cxn modelId="{35C4DDCB-441B-6048-A1AB-4F4E3393B55F}" srcId="{23FB3555-DB52-6140-BC6A-812AFB9F6C2C}" destId="{A5FB9F85-01BF-3540-9DEB-B7B1075355EC}" srcOrd="1" destOrd="0" parTransId="{CD2629DF-9133-ED4D-B3EA-728EB72E72CB}" sibTransId="{665BE11E-5546-434B-9222-AF0B611DE8D7}"/>
    <dgm:cxn modelId="{2D4029D2-EEB7-E040-8472-60C8A865D133}" srcId="{A17C31FF-3965-BC42-8757-0F087CE19FCD}" destId="{31EAB63B-AB85-5048-8123-0D7D5C5997E2}" srcOrd="0" destOrd="0" parTransId="{B3AE69DA-CB1D-A04A-92B1-C9733DB02E4C}" sibTransId="{348C5460-88BB-3F4D-B541-E7580E5BE014}"/>
    <dgm:cxn modelId="{829A51D4-7C31-7643-A5C5-A0B9E39E864F}" type="presOf" srcId="{23FB3555-DB52-6140-BC6A-812AFB9F6C2C}" destId="{0E1D7591-6DC0-EB43-8832-014701556709}" srcOrd="0" destOrd="0" presId="urn:microsoft.com/office/officeart/2005/8/layout/hList1"/>
    <dgm:cxn modelId="{285C9FE2-B98E-3740-A2E8-78452E7AFAD8}" type="presOf" srcId="{9B63DB70-9C14-D044-9E3E-144C52AEDF90}" destId="{4B563505-16F3-004E-9912-D72D9D4DD53A}" srcOrd="0" destOrd="1" presId="urn:microsoft.com/office/officeart/2005/8/layout/hList1"/>
    <dgm:cxn modelId="{02C0BDEC-A506-5B42-A1F9-AC07809CEE31}" type="presOf" srcId="{A5FB9F85-01BF-3540-9DEB-B7B1075355EC}" destId="{A084025B-1428-4B4F-B981-235517879205}" srcOrd="0" destOrd="1" presId="urn:microsoft.com/office/officeart/2005/8/layout/hList1"/>
    <dgm:cxn modelId="{369E6DF6-69D4-6543-89E4-8DE5F8849390}" type="presOf" srcId="{A17C31FF-3965-BC42-8757-0F087CE19FCD}" destId="{E79E5FD0-3D6C-784F-83DC-191C74374CAF}" srcOrd="0" destOrd="0" presId="urn:microsoft.com/office/officeart/2005/8/layout/hList1"/>
    <dgm:cxn modelId="{EAF445C5-3CAA-974F-BBEB-ED8C6DB10B4E}" type="presParOf" srcId="{C49F063E-AA3D-334D-88D8-5135B7D26BA5}" destId="{398044FA-BED6-5A47-A5F4-0779A1F9867A}" srcOrd="0" destOrd="0" presId="urn:microsoft.com/office/officeart/2005/8/layout/hList1"/>
    <dgm:cxn modelId="{B3FC92E5-AE56-C942-A3D6-97D41BA9AC7A}" type="presParOf" srcId="{398044FA-BED6-5A47-A5F4-0779A1F9867A}" destId="{135DAB3B-FA04-894D-8AEF-1A27A5D76147}" srcOrd="0" destOrd="0" presId="urn:microsoft.com/office/officeart/2005/8/layout/hList1"/>
    <dgm:cxn modelId="{A880AB7E-E354-E441-8CE5-4983B3AC2823}" type="presParOf" srcId="{398044FA-BED6-5A47-A5F4-0779A1F9867A}" destId="{9A7258DB-BAC6-574B-B75B-E2963E000364}" srcOrd="1" destOrd="0" presId="urn:microsoft.com/office/officeart/2005/8/layout/hList1"/>
    <dgm:cxn modelId="{CEC0AEB4-E316-3A47-B891-7FBE79A6F236}" type="presParOf" srcId="{C49F063E-AA3D-334D-88D8-5135B7D26BA5}" destId="{D33A1AB9-7386-C64C-B121-AF3A98066868}" srcOrd="1" destOrd="0" presId="urn:microsoft.com/office/officeart/2005/8/layout/hList1"/>
    <dgm:cxn modelId="{B7A3640C-E781-2B49-A0EF-C35D093123C9}" type="presParOf" srcId="{C49F063E-AA3D-334D-88D8-5135B7D26BA5}" destId="{74165FFA-A599-7849-998C-FEB2BC85C36B}" srcOrd="2" destOrd="0" presId="urn:microsoft.com/office/officeart/2005/8/layout/hList1"/>
    <dgm:cxn modelId="{C01A791E-C441-F449-BA45-2F9527B65273}" type="presParOf" srcId="{74165FFA-A599-7849-998C-FEB2BC85C36B}" destId="{0E1D7591-6DC0-EB43-8832-014701556709}" srcOrd="0" destOrd="0" presId="urn:microsoft.com/office/officeart/2005/8/layout/hList1"/>
    <dgm:cxn modelId="{A0A3A218-2EB0-8248-BA5B-6C514136EA2D}" type="presParOf" srcId="{74165FFA-A599-7849-998C-FEB2BC85C36B}" destId="{A084025B-1428-4B4F-B981-235517879205}" srcOrd="1" destOrd="0" presId="urn:microsoft.com/office/officeart/2005/8/layout/hList1"/>
    <dgm:cxn modelId="{8F1D116D-B5FF-C346-8EEE-1D5196F12786}" type="presParOf" srcId="{C49F063E-AA3D-334D-88D8-5135B7D26BA5}" destId="{B65F4A07-3A9C-D940-96BB-3C8652357FBF}" srcOrd="3" destOrd="0" presId="urn:microsoft.com/office/officeart/2005/8/layout/hList1"/>
    <dgm:cxn modelId="{D3567269-8247-E447-8CD2-589BC0FB71E4}" type="presParOf" srcId="{C49F063E-AA3D-334D-88D8-5135B7D26BA5}" destId="{B9D1B853-E103-C045-A54F-D77692BB65C9}" srcOrd="4" destOrd="0" presId="urn:microsoft.com/office/officeart/2005/8/layout/hList1"/>
    <dgm:cxn modelId="{6AE10C35-3BBE-784F-AC37-1227B843A3CC}" type="presParOf" srcId="{B9D1B853-E103-C045-A54F-D77692BB65C9}" destId="{E79E5FD0-3D6C-784F-83DC-191C74374CAF}" srcOrd="0" destOrd="0" presId="urn:microsoft.com/office/officeart/2005/8/layout/hList1"/>
    <dgm:cxn modelId="{E88ACE86-4224-6C4E-A9FA-19C2479AEFBD}" type="presParOf" srcId="{B9D1B853-E103-C045-A54F-D77692BB65C9}" destId="{4B563505-16F3-004E-9912-D72D9D4DD5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DAB3B-FA04-894D-8AEF-1A27A5D76147}">
      <dsp:nvSpPr>
        <dsp:cNvPr id="0" name=""/>
        <dsp:cNvSpPr/>
      </dsp:nvSpPr>
      <dsp:spPr>
        <a:xfrm>
          <a:off x="3414" y="50341"/>
          <a:ext cx="3329572" cy="11676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Children First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3414" y="50341"/>
        <a:ext cx="3329572" cy="1167632"/>
      </dsp:txXfrm>
    </dsp:sp>
    <dsp:sp modelId="{9A7258DB-BAC6-574B-B75B-E2963E000364}">
      <dsp:nvSpPr>
        <dsp:cNvPr id="0" name=""/>
        <dsp:cNvSpPr/>
      </dsp:nvSpPr>
      <dsp:spPr>
        <a:xfrm>
          <a:off x="3414" y="1217973"/>
          <a:ext cx="3329572" cy="242109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Philly Lead Law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Other local lead safe ordiances including City of Chester  </a:t>
          </a:r>
        </a:p>
      </dsp:txBody>
      <dsp:txXfrm>
        <a:off x="3414" y="1217973"/>
        <a:ext cx="3329572" cy="2421090"/>
      </dsp:txXfrm>
    </dsp:sp>
    <dsp:sp modelId="{0E1D7591-6DC0-EB43-8832-014701556709}">
      <dsp:nvSpPr>
        <dsp:cNvPr id="0" name=""/>
        <dsp:cNvSpPr/>
      </dsp:nvSpPr>
      <dsp:spPr>
        <a:xfrm>
          <a:off x="3799128" y="50341"/>
          <a:ext cx="3329572" cy="1167632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Collaboration with PADOH</a:t>
          </a:r>
        </a:p>
      </dsp:txBody>
      <dsp:txXfrm>
        <a:off x="3799128" y="50341"/>
        <a:ext cx="3329572" cy="1167632"/>
      </dsp:txXfrm>
    </dsp:sp>
    <dsp:sp modelId="{A084025B-1428-4B4F-B981-235517879205}">
      <dsp:nvSpPr>
        <dsp:cNvPr id="0" name=""/>
        <dsp:cNvSpPr/>
      </dsp:nvSpPr>
      <dsp:spPr>
        <a:xfrm>
          <a:off x="3799128" y="1217973"/>
          <a:ext cx="3329572" cy="2421090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Working on Screening, education and Lead Remediation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TA for counties</a:t>
          </a:r>
        </a:p>
      </dsp:txBody>
      <dsp:txXfrm>
        <a:off x="3799128" y="1217973"/>
        <a:ext cx="3329572" cy="2421090"/>
      </dsp:txXfrm>
    </dsp:sp>
    <dsp:sp modelId="{E79E5FD0-3D6C-784F-83DC-191C74374CAF}">
      <dsp:nvSpPr>
        <dsp:cNvPr id="0" name=""/>
        <dsp:cNvSpPr/>
      </dsp:nvSpPr>
      <dsp:spPr>
        <a:xfrm>
          <a:off x="7594841" y="50341"/>
          <a:ext cx="3329572" cy="116763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Lead Free Promise Project</a:t>
          </a:r>
        </a:p>
      </dsp:txBody>
      <dsp:txXfrm>
        <a:off x="7594841" y="50341"/>
        <a:ext cx="3329572" cy="1167632"/>
      </dsp:txXfrm>
    </dsp:sp>
    <dsp:sp modelId="{4B563505-16F3-004E-9912-D72D9D4DD53A}">
      <dsp:nvSpPr>
        <dsp:cNvPr id="0" name=""/>
        <dsp:cNvSpPr/>
      </dsp:nvSpPr>
      <dsp:spPr>
        <a:xfrm>
          <a:off x="7594841" y="1217973"/>
          <a:ext cx="3329572" cy="242109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70 Coalition Members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PA &amp; County advocacy &amp; education</a:t>
          </a:r>
        </a:p>
      </dsp:txBody>
      <dsp:txXfrm>
        <a:off x="7594841" y="1217973"/>
        <a:ext cx="3329572" cy="2421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20525-5B21-9B47-A149-4B2F0EB324EB}" type="datetimeFigureOut">
              <a:rPr lang="en-US" smtClean="0"/>
              <a:t>3/31/2025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EBC58-9666-0942-913E-9A6B77C41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8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First received a Pritzker State Planning Grant in collaboration with Pa Partnership for Children &amp; PADOH on a 5 point strategy to improve children’s health in zero to three age groups. Lead was a a one of the 5 key area of impact.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6B441-D23C-5F47-82E8-D424C82FD0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2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First was instrumental in passing local lead laws and ordiances the first being in Philadelphia &amp; Norristown aimed at reducing lead paint poisioning by requiring rental properties and newly sold homes to be lead safe.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6B441-D23C-5F47-82E8-D424C82FD0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9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CDC recommends testing blood for lead exposure. There are often no apparent symptoms when a child is exposed to lead. Because of this, a blood test is the best way to determine if a child has been exposed to lead. If your child may have been exposed to lead, talk to your healthcare provider about getting a blood lead test. Based on your child’s blood lead test results, healthcare providers can recommend follow-up actions and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F032-44BB-1546-8CA0-E8A59D888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08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First has had a focus on Lead Prevention Advocacy for over 20 years . Philly Lead Laws, Norristown &amp; other wins have helped to spearhead statewide advocacy for all PA Children. Good examplr of how local coalition work can build momentum into larger statewide policy changes and colaitions.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F032-44BB-1546-8CA0-E8A59D888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6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Coalition Members work to advance the goals and organizations such as the Philadelphia Regional Center for Children’s Environmental Health, Lead Safe Lancaster and almost 70 organizations.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F032-44BB-1546-8CA0-E8A59D888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43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Free Promise Project toolkits are key resources for families and advocates . This toolkit is for the top 20 counties for lead paint poisoning. These fact sheets are updated yearly with PADOH Surveillance Report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6F032-44BB-1546-8CA0-E8A59D888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24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Coalition members play a key roll in developing our resources that are on the website for organizations to download and use in their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6B441-D23C-5F47-82E8-D424C82FD0C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34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SB 514 is part of the 2024 Advocacy Strategy  for LFPP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6B441-D23C-5F47-82E8-D424C82FD0C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7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AC41A2B8-A7EE-FFC5-9E24-32289C6CA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9ABE7B-CFF1-F274-D838-17A4144DF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87150" y="5810723"/>
            <a:ext cx="624840" cy="9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CC3ECFB2-D462-73BC-111F-67BA51A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1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E59DA6A5-5A54-6746-9F84-963A3F0A9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505"/>
          <a:stretch/>
        </p:blipFill>
        <p:spPr>
          <a:xfrm>
            <a:off x="0" y="-102870"/>
            <a:ext cx="12192000" cy="154305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E5BC2B2A-851B-04E9-1F27-01AE0E14FE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9040" y="590931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D999F3C-37A4-9D78-125B-519F47B0B9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95DFE94C-3B44-3887-92DF-A8A793AEAE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9040" y="590931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1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DEDC3-6915-BE42-C52B-593B76ED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DE89-062E-AA83-B202-F13B7CF94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7838D-C4E8-FFAF-32E8-2BBC9835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4E11-915D-CF44-9C52-303AB8DAEA69}" type="datetimeFigureOut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0EAD3-B03C-70BE-C7D8-DFE9E307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DB820-9848-ED09-6FA4-037B67CF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5088-4AD0-E749-8973-61A9A891BC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8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54B3-045F-D6E6-A30B-2ED536EB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C9D5-EF4E-ACF8-C42A-FC7194ABD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262A9-8ABC-8589-1D92-9982C7A12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621B5-1396-B142-A398-1354EE1B3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4E11-915D-CF44-9C52-303AB8DAEA69}" type="datetimeFigureOut">
              <a:rPr lang="en-US" smtClean="0"/>
              <a:t>3/31/2025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B8DBD-23FA-59B6-2DDB-3CC16EA5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AA588-C14A-63A3-656B-CE848F4C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5088-4AD0-E749-8973-61A9A891BC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62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aleadfree.org/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72E512-F02C-CE6E-797C-F8395C181BF4}"/>
              </a:ext>
            </a:extLst>
          </p:cNvPr>
          <p:cNvSpPr txBox="1"/>
          <p:nvPr/>
        </p:nvSpPr>
        <p:spPr>
          <a:xfrm>
            <a:off x="1148576" y="546410"/>
            <a:ext cx="666842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endParaRPr lang="en-US" sz="3200" dirty="0"/>
          </a:p>
          <a:p>
            <a:pPr algn="ctr"/>
            <a:r>
              <a:rPr lang="en-US" sz="3200" dirty="0"/>
              <a:t>The Pennsylvania </a:t>
            </a:r>
          </a:p>
          <a:p>
            <a:pPr algn="ctr"/>
            <a:r>
              <a:rPr lang="en-US" sz="3200" dirty="0"/>
              <a:t>Lead-Free Promise Project </a:t>
            </a:r>
          </a:p>
          <a:p>
            <a:pPr algn="ctr"/>
            <a:r>
              <a:rPr lang="en-US" sz="3200" dirty="0"/>
              <a:t> Supported by Children First </a:t>
            </a:r>
          </a:p>
          <a:p>
            <a:pPr algn="ctr"/>
            <a:endParaRPr lang="en-US" sz="3200" dirty="0"/>
          </a:p>
          <a:p>
            <a:r>
              <a:rPr lang="en-US" sz="3200" dirty="0"/>
              <a:t>Presented by</a:t>
            </a:r>
          </a:p>
          <a:p>
            <a:r>
              <a:rPr lang="en-US" sz="3200" dirty="0"/>
              <a:t>Rosemarie Halt RPh. MPH.</a:t>
            </a:r>
          </a:p>
          <a:p>
            <a:r>
              <a:rPr lang="en-US" sz="3200" dirty="0"/>
              <a:t>Children First</a:t>
            </a:r>
          </a:p>
          <a:p>
            <a:r>
              <a:rPr lang="en-US" sz="3200" dirty="0"/>
              <a:t>LFPP Consultant</a:t>
            </a:r>
          </a:p>
          <a:p>
            <a:r>
              <a:rPr lang="en-US" dirty="0"/>
              <a:t>rosemarieh@childrenfirstpa.org</a:t>
            </a:r>
          </a:p>
        </p:txBody>
      </p:sp>
    </p:spTree>
    <p:extLst>
      <p:ext uri="{BB962C8B-B14F-4D97-AF65-F5344CB8AC3E}">
        <p14:creationId xmlns:p14="http://schemas.microsoft.com/office/powerpoint/2010/main" val="335150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BF2E9C8D-830F-731F-809D-40A04BCB1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76" y="68263"/>
            <a:ext cx="4772247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324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CB58A-10D5-6DD3-167F-A15C7399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9944474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Lead Free Promise Project Toolkits 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59D6503-D8D1-2F4A-B129-40CA119BC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8686" y="2181426"/>
            <a:ext cx="3128150" cy="3997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C97E3-A70B-2F28-7E0A-29F590276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65" y="2217815"/>
            <a:ext cx="3088324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1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apers with text&#10;&#10;Description automatically generated with medium confidence">
            <a:extLst>
              <a:ext uri="{FF2B5EF4-FFF2-40B4-BE49-F238E27FC236}">
                <a16:creationId xmlns:a16="http://schemas.microsoft.com/office/drawing/2014/main" id="{C4712F37-D9F5-DDD2-DA09-4B59327C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571108"/>
            <a:ext cx="9415027" cy="45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9E9745D-16AE-8D7D-E719-9DC8211A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86" y="89803"/>
            <a:ext cx="5827852" cy="6678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8EC3E-C346-935D-99D5-6036861998AB}"/>
              </a:ext>
            </a:extLst>
          </p:cNvPr>
          <p:cNvSpPr txBox="1"/>
          <p:nvPr/>
        </p:nvSpPr>
        <p:spPr>
          <a:xfrm>
            <a:off x="6412229" y="2400300"/>
            <a:ext cx="483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https://www.childrenfirstpa.org/report/delco-lead-action-plan/</a:t>
            </a:r>
          </a:p>
        </p:txBody>
      </p:sp>
    </p:spTree>
    <p:extLst>
      <p:ext uri="{BB962C8B-B14F-4D97-AF65-F5344CB8AC3E}">
        <p14:creationId xmlns:p14="http://schemas.microsoft.com/office/powerpoint/2010/main" val="357499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87EB19-E9EE-B4DF-128A-BA0858CBE73A}"/>
              </a:ext>
            </a:extLst>
          </p:cNvPr>
          <p:cNvSpPr txBox="1"/>
          <p:nvPr/>
        </p:nvSpPr>
        <p:spPr>
          <a:xfrm>
            <a:off x="617220" y="1025843"/>
            <a:ext cx="915543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BF0003"/>
                </a:solidFill>
              </a:rPr>
              <a:t>The LFPP 2025 Advocacy Goals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3200" dirty="0"/>
              <a:t>1.5 MILLION FOR COMMUNICATION AND EDUCATION ON CHILDHOOD LEAD POSIONING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3200" dirty="0"/>
              <a:t>15 MILLION STATE TAX CREDIT POOL FOR HOMEOWNERS AND LANDLORDS TO INCENTIVE REMEDIATION OF DWELLING PLACES FOUND TO HAVE LEAD PAINT WHERE CHILDREN LIVE.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3200" dirty="0"/>
              <a:t>REINTRODUCTION OF THE CHILD LEAD TESTING BILL REQUIRING ALL CHILDREN BE TESTED FOR LEAD IN PA!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3200" dirty="0"/>
          </a:p>
          <a:p>
            <a:pPr marL="285750" indent="-285750">
              <a:buFont typeface="Wingdings" pitchFamily="2" charset="2"/>
              <a:buChar char="ü"/>
            </a:pPr>
            <a:endParaRPr lang="en-US" sz="3200" dirty="0"/>
          </a:p>
          <a:p>
            <a:pPr marL="285750" indent="-285750">
              <a:buFont typeface="Wingdings" pitchFamily="2" charset="2"/>
              <a:buChar char="ü"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6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D5DCD9-9A86-9782-2E35-1C9479507908}"/>
              </a:ext>
            </a:extLst>
          </p:cNvPr>
          <p:cNvSpPr txBox="1"/>
          <p:nvPr/>
        </p:nvSpPr>
        <p:spPr>
          <a:xfrm>
            <a:off x="102870" y="194310"/>
            <a:ext cx="883539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JOIN US IN ADVOCATING AND 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EDUCATING YOUR COMMUNITY 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PA PA LEAD-FREE PROMISE COALITION PALEADFREE.ORG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DELAWARE COUNTY LEAD PREVENTION COALITION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https://www.childrenfirstpa.org/issues/child-health/lead-poisoning/lead-free-delco/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EMAIL US FOR MORE INFORMATION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LEADFREEPROMISEPROJECT@CHILDRENFIRSTPA.ORG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06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775476B8-2962-A0E0-C36D-C3319EA0F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3" y="1148863"/>
            <a:ext cx="9953297" cy="48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60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E3FCB-7AF2-186A-A957-4227436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95" y="1983581"/>
            <a:ext cx="3041803" cy="2907802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Children First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A Long Time Advocate of Lead Poisoning Prevention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ECCE1CF-E54F-E369-01EE-40D8751C5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977" y="205978"/>
            <a:ext cx="5026769" cy="2086108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2443A3C-52B9-6FD2-9FAB-405BB7375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753" y="2834757"/>
            <a:ext cx="6244494" cy="1226893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827E95F-3C9E-6629-FED0-493D46C22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808" y="4232931"/>
            <a:ext cx="7112423" cy="122689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C5619FE-F1BE-17CB-6441-B8719D67F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748" y="335277"/>
            <a:ext cx="5429250" cy="18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0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st tubes with samples on a test tube rack">
            <a:extLst>
              <a:ext uri="{FF2B5EF4-FFF2-40B4-BE49-F238E27FC236}">
                <a16:creationId xmlns:a16="http://schemas.microsoft.com/office/drawing/2014/main" id="{25DF57FB-FB13-CEDD-E769-9996A71FA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2522358" y="365125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A000F8-5B79-003A-FC47-EAD30B0F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4" y="365125"/>
            <a:ext cx="7872414" cy="104933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Lead Poisoning in Pennsylvania &amp; Delaware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797B7-C471-C3F9-21EC-9AF317726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2" y="1414463"/>
            <a:ext cx="7601525" cy="472687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/>
              <a:t>70% of Houses in PA built before 1978 when lead paint was banned 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81% of Houses in Delco built before 1978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*Over 7,000 children tested positive for lead poisioning in 2022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</a:t>
            </a:r>
            <a:r>
              <a:rPr lang="en-US" sz="3200" dirty="0"/>
              <a:t>60% of the Children in Delaware County are not tested for Lead !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DELAWARE COUNTY RANKS 5</a:t>
            </a:r>
            <a:r>
              <a:rPr lang="en-US" sz="3200" baseline="30000" dirty="0"/>
              <a:t>TH</a:t>
            </a:r>
            <a:r>
              <a:rPr lang="en-US" sz="3200" dirty="0"/>
              <a:t> IN PA FOR LEAD POSIONED CHILDREN</a:t>
            </a:r>
          </a:p>
          <a:p>
            <a:pPr marL="0" indent="0">
              <a:buNone/>
            </a:pPr>
            <a:r>
              <a:rPr lang="en-US" sz="2000" dirty="0"/>
              <a:t>*PADOH 2022 Childhood Lead surveillance Annual Report </a:t>
            </a:r>
          </a:p>
        </p:txBody>
      </p:sp>
    </p:spTree>
    <p:extLst>
      <p:ext uri="{BB962C8B-B14F-4D97-AF65-F5344CB8AC3E}">
        <p14:creationId xmlns:p14="http://schemas.microsoft.com/office/powerpoint/2010/main" val="222164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E77E6378-6CEB-A2E8-B73E-36E3FDCE9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72" y="3992779"/>
            <a:ext cx="7772400" cy="2865221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14AA58-76A6-904F-896E-DCBFCC08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036695"/>
            <a:ext cx="4131295" cy="3205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CE1CDD-CCC5-23BF-A7D2-9E11E9AE9283}"/>
              </a:ext>
            </a:extLst>
          </p:cNvPr>
          <p:cNvSpPr txBox="1"/>
          <p:nvPr/>
        </p:nvSpPr>
        <p:spPr>
          <a:xfrm>
            <a:off x="2037398" y="434340"/>
            <a:ext cx="7513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OTHER SOURCES OF LEAD POISIONING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D00BD-0E94-6140-2663-1225D40A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7" y="1127025"/>
            <a:ext cx="6766560" cy="28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65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BE1847-BFCA-1A2F-C409-822A6AB1AB9B}"/>
              </a:ext>
            </a:extLst>
          </p:cNvPr>
          <p:cNvSpPr txBox="1"/>
          <p:nvPr/>
        </p:nvSpPr>
        <p:spPr>
          <a:xfrm>
            <a:off x="1" y="3977640"/>
            <a:ext cx="324054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</a:rPr>
              <a:t>Children of color are disproportionately impacted because they are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more likely to live in older properties with deteriorated lead-based paint.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</a:rPr>
              <a:t>Black children are harmed 4 times more and Hispanic children </a:t>
            </a:r>
          </a:p>
          <a:p>
            <a:r>
              <a:rPr lang="en-US" sz="3200" dirty="0">
                <a:solidFill>
                  <a:schemeClr val="bg1"/>
                </a:solidFill>
              </a:rPr>
              <a:t>2 times more than White children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25" name="Picture 1" descr="page5image812237136">
            <a:extLst>
              <a:ext uri="{FF2B5EF4-FFF2-40B4-BE49-F238E27FC236}">
                <a16:creationId xmlns:a16="http://schemas.microsoft.com/office/drawing/2014/main" id="{7F2BBC5D-9F27-DD59-B284-7EDE9C53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66" y="111513"/>
            <a:ext cx="2631688" cy="35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1CB0B9-F3BD-DA9D-C186-5B81F9DD3D71}"/>
              </a:ext>
            </a:extLst>
          </p:cNvPr>
          <p:cNvSpPr txBox="1"/>
          <p:nvPr/>
        </p:nvSpPr>
        <p:spPr>
          <a:xfrm>
            <a:off x="6800850" y="925830"/>
            <a:ext cx="4744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Health &amp; Environmental Justice Issue!</a:t>
            </a:r>
          </a:p>
        </p:txBody>
      </p:sp>
    </p:spTree>
    <p:extLst>
      <p:ext uri="{BB962C8B-B14F-4D97-AF65-F5344CB8AC3E}">
        <p14:creationId xmlns:p14="http://schemas.microsoft.com/office/powerpoint/2010/main" val="3148801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CFD71-FD87-2983-06C2-6FC7ACC5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Children First Driving Lead Poisoning Advocacy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5602FD-8F63-0AD3-7BEE-D01AC9BAEE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5752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362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613557-838C-E57A-C4DB-7BD559CB2AAD}"/>
              </a:ext>
            </a:extLst>
          </p:cNvPr>
          <p:cNvSpPr txBox="1"/>
          <p:nvPr/>
        </p:nvSpPr>
        <p:spPr>
          <a:xfrm>
            <a:off x="0" y="1371600"/>
            <a:ext cx="188957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For every dollar spent on removing lead paint-based hazards </a:t>
            </a:r>
          </a:p>
          <a:p>
            <a:r>
              <a:rPr lang="en-US" sz="3600" dirty="0"/>
              <a:t>in children’s homes and apartments,</a:t>
            </a:r>
          </a:p>
          <a:p>
            <a:r>
              <a:rPr lang="en-US" sz="3600" dirty="0"/>
              <a:t> $17–$221 would be returned in: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/>
              <a:t>Health benefits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/>
              <a:t>Increased IQ,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/>
              <a:t>Higher lifetime earnings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/>
              <a:t>Tax revenue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/>
              <a:t>Reduced spending on special education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/>
              <a:t>Reduced criminal activity</a:t>
            </a:r>
            <a:endParaRPr lang="en-US" sz="1200" dirty="0"/>
          </a:p>
          <a:p>
            <a:r>
              <a:rPr lang="en-US" sz="800" b="0" dirty="0">
                <a:solidFill>
                  <a:srgbClr val="211E1E"/>
                </a:solidFill>
                <a:effectLst/>
                <a:latin typeface="BrandonGrotesque"/>
              </a:rPr>
              <a:t>i.Centers for Disease Control, (2020). https://www.cdc.gov/nceh/lead/prevention/health-ef- fects.htm </a:t>
            </a:r>
            <a:endParaRPr lang="en-US" sz="1200" dirty="0">
              <a:effectLst/>
            </a:endParaRPr>
          </a:p>
          <a:p>
            <a:r>
              <a:rPr lang="en-US" sz="800" b="0" dirty="0">
                <a:solidFill>
                  <a:srgbClr val="163A66"/>
                </a:solidFill>
                <a:effectLst/>
                <a:latin typeface="BrandonGrotesque"/>
              </a:rPr>
              <a:t>ii </a:t>
            </a:r>
            <a:r>
              <a:rPr lang="en-US" sz="800" b="0" dirty="0">
                <a:solidFill>
                  <a:srgbClr val="211E1E"/>
                </a:solidFill>
                <a:effectLst/>
                <a:latin typeface="BrandonGrotesque"/>
              </a:rPr>
              <a:t>Wright JP, Dietrich KN, Ris MD, Hornung RW, Wessel SD, Lanphear BP, et al. (2008) Association of Prenatal and Childhood Blood Lead Concentrations with Criminal Arrests in Early </a:t>
            </a:r>
            <a:endParaRPr lang="en-US" sz="1200" dirty="0">
              <a:effectLst/>
            </a:endParaRPr>
          </a:p>
          <a:p>
            <a:r>
              <a:rPr lang="en-US" sz="800" b="0" dirty="0">
                <a:solidFill>
                  <a:srgbClr val="211E1E"/>
                </a:solidFill>
                <a:effectLst/>
                <a:latin typeface="BrandonGrotesque"/>
              </a:rPr>
              <a:t>Adulthood. PLoS Med 5(5): e101. doi:10.1371/journal.pmed.0050101. https://jour- nals.plos.org/plosmedicine/article/file?id=10.1371/journal.pmed.0050101&amp;type=printable </a:t>
            </a:r>
            <a:endParaRPr lang="en-US" sz="1200" dirty="0">
              <a:effectLst/>
            </a:endParaRPr>
          </a:p>
          <a:p>
            <a:r>
              <a:rPr lang="en-US" sz="800" b="0" dirty="0">
                <a:solidFill>
                  <a:srgbClr val="163A66"/>
                </a:solidFill>
                <a:effectLst/>
                <a:latin typeface="BrandonGrotesque"/>
              </a:rPr>
              <a:t>iii </a:t>
            </a:r>
            <a:r>
              <a:rPr lang="en-US" sz="800" b="0" dirty="0">
                <a:solidFill>
                  <a:srgbClr val="211E1E"/>
                </a:solidFill>
                <a:effectLst/>
                <a:latin typeface="BrandonGrotesque"/>
              </a:rPr>
              <a:t>Gould, E. (2009). Childhood Lead Poisoning: Conservative Estimates of the Social and Economic Benefits of Lead Hazard Control. Environ. Health Perspect. 117(7): 1162-1167. https:// </a:t>
            </a:r>
            <a:endParaRPr lang="en-US" sz="1200" dirty="0">
              <a:effectLst/>
            </a:endParaRPr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A81EA-15B3-EB92-EAD1-9E62C1AFA58E}"/>
              </a:ext>
            </a:extLst>
          </p:cNvPr>
          <p:cNvSpPr txBox="1"/>
          <p:nvPr/>
        </p:nvSpPr>
        <p:spPr>
          <a:xfrm>
            <a:off x="2821259" y="468351"/>
            <a:ext cx="51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Worth the Investment  !</a:t>
            </a:r>
          </a:p>
        </p:txBody>
      </p:sp>
    </p:spTree>
    <p:extLst>
      <p:ext uri="{BB962C8B-B14F-4D97-AF65-F5344CB8AC3E}">
        <p14:creationId xmlns:p14="http://schemas.microsoft.com/office/powerpoint/2010/main" val="223771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59295D-B451-C982-391E-59FF50F1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10658406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Over 70 Lead Free Promise Project Coalition Members </a:t>
            </a:r>
          </a:p>
        </p:txBody>
      </p:sp>
      <p:pic>
        <p:nvPicPr>
          <p:cNvPr id="8" name="Content Placeholder 7" descr="A picture containing text, person, child, little&#10;&#10;Description automatically generated">
            <a:extLst>
              <a:ext uri="{FF2B5EF4-FFF2-40B4-BE49-F238E27FC236}">
                <a16:creationId xmlns:a16="http://schemas.microsoft.com/office/drawing/2014/main" id="{A3AF0AC5-C08D-F2CE-247A-5BB2141586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748" y="3224579"/>
            <a:ext cx="5131088" cy="1911330"/>
          </a:xfrm>
          <a:prstGeom prst="rect">
            <a:avLst/>
          </a:prstGeom>
        </p:spPr>
      </p:pic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0593DD99-57E4-04B5-35B4-EAFD5692B9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345165" y="2217815"/>
            <a:ext cx="5012955" cy="3997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48E8C5-17A1-FB9C-37E1-E6EADBEADCE5}"/>
              </a:ext>
            </a:extLst>
          </p:cNvPr>
          <p:cNvSpPr txBox="1"/>
          <p:nvPr/>
        </p:nvSpPr>
        <p:spPr>
          <a:xfrm>
            <a:off x="1139868" y="5627622"/>
            <a:ext cx="296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https://paleadfree.org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11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48A1CFFF-5794-DB44-95CE-4EBAFA6DCF0C}" vid="{091F80A0-B6D5-7F44-8459-3B04CC9C53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866</Words>
  <Application>Microsoft Office PowerPoint</Application>
  <PresentationFormat>Widescreen</PresentationFormat>
  <Paragraphs>84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Children First  A Long Time Advocate of Lead Poisoning Prevention</vt:lpstr>
      <vt:lpstr>Lead Poisoning in Pennsylvania &amp; Delaware County</vt:lpstr>
      <vt:lpstr>PowerPoint Presentation</vt:lpstr>
      <vt:lpstr>PowerPoint Presentation</vt:lpstr>
      <vt:lpstr>Children First Driving Lead Poisoning Advocacy</vt:lpstr>
      <vt:lpstr>PowerPoint Presentation</vt:lpstr>
      <vt:lpstr>Over 70 Lead Free Promise Project Coalition Members </vt:lpstr>
      <vt:lpstr>PowerPoint Presentation</vt:lpstr>
      <vt:lpstr>Lead Free Promise Project Toolkits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Harris</dc:creator>
  <cp:lastModifiedBy>Speer, Robert</cp:lastModifiedBy>
  <cp:revision>6</cp:revision>
  <dcterms:created xsi:type="dcterms:W3CDTF">2023-04-14T18:12:03Z</dcterms:created>
  <dcterms:modified xsi:type="dcterms:W3CDTF">2025-03-31T15:14:26Z</dcterms:modified>
</cp:coreProperties>
</file>